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Add team/company logo</a:t>
            </a:r>
          </a:p>
          <a:p>
            <a:r>
              <a:rPr lang="en-US"/>
              <a:t/>
            </a:r>
          </a:p>
          <a:p>
            <a:r>
              <a:rPr lang="en-US"/>
              <a:t>Can you guys choose which one you like so we can decide which one to put.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Change the image to ours/something related to our company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Change the image to ours/something related to our company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Team comment: Problem statement should reflect our storyline</a:t>
            </a:r>
          </a:p>
          <a:p>
            <a:r>
              <a:rPr lang="en-US"/>
              <a:t/>
            </a:r>
          </a:p>
          <a:p>
            <a:r>
              <a:rPr lang="en-US"/>
              <a:t>The problem statement or story line here is about VIU</a:t>
            </a:r>
          </a:p>
          <a:p>
            <a:r>
              <a:rPr lang="en-US"/>
              <a:t/>
            </a:r>
          </a:p>
          <a:p>
            <a:r>
              <a:rPr lang="en-US"/>
              <a:t>side notes: Viu a streaming company has approached us to help them increase their viewership, the company's main content in South Africa is soapies and series, but they would like to venture into movies and has approached us to develop an app that will be able to recommend a movie based on the customer's preference.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converted some of the features, such as tags and their relevance, by processing the text data. This approach was taken to mitigate the computationally expensive and slow training processes. By converting the text data into more efficient representations, we optimized the training and avoided unnecessary overhead, resulting in faster and more efficient training without compromising on important information.</a:t>
            </a:r>
          </a:p>
          <a:p>
            <a:r>
              <a:rPr lang="en-US"/>
              <a:t/>
            </a:r>
          </a:p>
          <a:p>
            <a:r>
              <a:rPr lang="en-US"/>
              <a:t/>
            </a:r>
          </a:p>
          <a:p>
            <a:r>
              <a:rPr lang="en-US"/>
              <a:t>To avoid issues such as data leakage, incorrect scaling, and overfitting, it was essential for us to ensure proper data preprocessing. We focused on cleaning and organizing the data before using it for training. We employed appropriate scaling techniques to standardize or normalize the numerical features, ensuring they were on the same scale. Additionally, we handled missing values and outliers in a sensible manner to prevent distortions in the data. By implementing these steps diligently, we enhanced the reliability and performance of our machine learning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focused on three key aspects for feature engineering: popularity score, average rating, and rating spread. We also personalized genre preferences and measured user activity. By combining these features and analyzing genre-director interactions, we were able to improve the performance and personalization of the movie recommendation system. Engineered features played a crucial role as inputs for recommendation algorithms, ultimately enhancing the user experience. The use of effective feature engineering proved to be instrumental in achieving better results for the movie recommendation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Play the video for 1.5 minutes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Side notes: </a:t>
            </a:r>
          </a:p>
          <a:p>
            <a:r>
              <a:rPr lang="en-US"/>
              <a:t/>
            </a:r>
          </a:p>
          <a:p>
            <a:r>
              <a:rPr lang="en-US"/>
              <a:t>It increases customer's satisfaction, increases customer's engagement, attracting new customers to use the platform which in turn increases the sales for the company.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gif"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4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notesSlides/notesSlide6.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4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47.png" Type="http://schemas.openxmlformats.org/officeDocument/2006/relationships/image"/><Relationship Id="rId9" Target="https://autonomovies.streamlit.app"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VAFpzpRQWHo.mp4" Type="http://schemas.openxmlformats.org/officeDocument/2006/relationships/video"/><Relationship Id="rId11" Target="../media/VAFpzpRQWHo.mp4" Type="http://schemas.microsoft.com/office/2007/relationships/media"/><Relationship Id="rId2" Target="../notesSlides/notesSlide7.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48.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11" Target="../media/image1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 Id="rId9"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jpe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jpeg" Type="http://schemas.openxmlformats.org/officeDocument/2006/relationships/image"/><Relationship Id="rId8"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1196680" y="2417632"/>
            <a:ext cx="10287000" cy="5781675"/>
          </a:xfrm>
          <a:custGeom>
            <a:avLst/>
            <a:gdLst/>
            <a:ahLst/>
            <a:cxnLst/>
            <a:rect r="r" b="b" t="t" l="l"/>
            <a:pathLst>
              <a:path h="5781675" w="10287000">
                <a:moveTo>
                  <a:pt x="0" y="0"/>
                </a:moveTo>
                <a:lnTo>
                  <a:pt x="10287000" y="0"/>
                </a:lnTo>
                <a:lnTo>
                  <a:pt x="10287000" y="5781675"/>
                </a:lnTo>
                <a:lnTo>
                  <a:pt x="0" y="578167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632635" y="9049576"/>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4101551" y="5931405"/>
            <a:ext cx="10340304" cy="2552372"/>
          </a:xfrm>
          <a:prstGeom prst="rect">
            <a:avLst/>
          </a:prstGeom>
        </p:spPr>
        <p:txBody>
          <a:bodyPr anchor="t" rtlCol="false" tIns="0" lIns="0" bIns="0" rIns="0">
            <a:spAutoFit/>
          </a:bodyPr>
          <a:lstStyle/>
          <a:p>
            <a:pPr>
              <a:lnSpc>
                <a:spcPts val="9816"/>
              </a:lnSpc>
            </a:pPr>
            <a:r>
              <a:rPr lang="en-US" sz="9916">
                <a:solidFill>
                  <a:srgbClr val="004AAD"/>
                </a:solidFill>
                <a:latin typeface="Montserrat Classic Bold"/>
              </a:rPr>
              <a:t>AUTONOMOUS </a:t>
            </a:r>
          </a:p>
          <a:p>
            <a:pPr>
              <a:lnSpc>
                <a:spcPts val="9816"/>
              </a:lnSpc>
            </a:pPr>
            <a:r>
              <a:rPr lang="en-US" sz="9916">
                <a:solidFill>
                  <a:srgbClr val="004AAD"/>
                </a:solidFill>
                <a:latin typeface="Montserrat Classic Bold"/>
              </a:rPr>
              <a:t>INSIGHTS </a:t>
            </a:r>
          </a:p>
        </p:txBody>
      </p:sp>
      <p:sp>
        <p:nvSpPr>
          <p:cNvPr name="TextBox 5" id="5"/>
          <p:cNvSpPr txBox="true"/>
          <p:nvPr/>
        </p:nvSpPr>
        <p:spPr>
          <a:xfrm rot="0">
            <a:off x="315603" y="9432421"/>
            <a:ext cx="4851878" cy="422275"/>
          </a:xfrm>
          <a:prstGeom prst="rect">
            <a:avLst/>
          </a:prstGeom>
        </p:spPr>
        <p:txBody>
          <a:bodyPr anchor="t" rtlCol="false" tIns="0" lIns="0" bIns="0" rIns="0">
            <a:spAutoFit/>
          </a:bodyPr>
          <a:lstStyle/>
          <a:p>
            <a:pPr>
              <a:lnSpc>
                <a:spcPts val="3499"/>
              </a:lnSpc>
            </a:pPr>
            <a:r>
              <a:rPr lang="en-US" sz="2499" spc="124">
                <a:solidFill>
                  <a:srgbClr val="2E2E2E"/>
                </a:solidFill>
                <a:latin typeface="Montserrat Classic"/>
              </a:rPr>
              <a:t>autoinsights@ai.co.za</a:t>
            </a:r>
          </a:p>
        </p:txBody>
      </p:sp>
      <p:sp>
        <p:nvSpPr>
          <p:cNvPr name="Freeform 6" id="6"/>
          <p:cNvSpPr/>
          <p:nvPr/>
        </p:nvSpPr>
        <p:spPr>
          <a:xfrm flipH="false" flipV="false" rot="-1625759">
            <a:off x="2875702" y="-4670446"/>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514134" y="1576428"/>
            <a:ext cx="3499249" cy="4121172"/>
          </a:xfrm>
          <a:custGeom>
            <a:avLst/>
            <a:gdLst/>
            <a:ahLst/>
            <a:cxnLst/>
            <a:rect r="r" b="b" t="t" l="l"/>
            <a:pathLst>
              <a:path h="4121172" w="3499249">
                <a:moveTo>
                  <a:pt x="0" y="0"/>
                </a:moveTo>
                <a:lnTo>
                  <a:pt x="3499250" y="0"/>
                </a:lnTo>
                <a:lnTo>
                  <a:pt x="3499250" y="4121171"/>
                </a:lnTo>
                <a:lnTo>
                  <a:pt x="0" y="41211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2301">
            <a:off x="7500393" y="6522347"/>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807119" y="2159236"/>
            <a:ext cx="7123542" cy="4114800"/>
          </a:xfrm>
          <a:custGeom>
            <a:avLst/>
            <a:gdLst/>
            <a:ahLst/>
            <a:cxnLst/>
            <a:rect r="r" b="b" t="t" l="l"/>
            <a:pathLst>
              <a:path h="4114800" w="7123542">
                <a:moveTo>
                  <a:pt x="0" y="0"/>
                </a:moveTo>
                <a:lnTo>
                  <a:pt x="7123542" y="0"/>
                </a:lnTo>
                <a:lnTo>
                  <a:pt x="712354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0">
            <a:off x="474647" y="3821049"/>
            <a:ext cx="16230600" cy="5437251"/>
          </a:xfrm>
          <a:prstGeom prst="rect">
            <a:avLst/>
          </a:prstGeom>
        </p:spPr>
      </p:pic>
      <p:sp>
        <p:nvSpPr>
          <p:cNvPr name="TextBox 6" id="6"/>
          <p:cNvSpPr txBox="true"/>
          <p:nvPr/>
        </p:nvSpPr>
        <p:spPr>
          <a:xfrm rot="0">
            <a:off x="376327" y="561753"/>
            <a:ext cx="16882973"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EXPLORATORY DATA ANALYSIS (EDA)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792700" y="-1053592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7500393" y="6522347"/>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20345" y="2461990"/>
            <a:ext cx="4824392" cy="5919499"/>
          </a:xfrm>
          <a:custGeom>
            <a:avLst/>
            <a:gdLst/>
            <a:ahLst/>
            <a:cxnLst/>
            <a:rect r="r" b="b" t="t" l="l"/>
            <a:pathLst>
              <a:path h="5919499" w="4824392">
                <a:moveTo>
                  <a:pt x="0" y="0"/>
                </a:moveTo>
                <a:lnTo>
                  <a:pt x="4824391" y="0"/>
                </a:lnTo>
                <a:lnTo>
                  <a:pt x="4824391" y="5919499"/>
                </a:lnTo>
                <a:lnTo>
                  <a:pt x="0" y="5919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742950" y="906809"/>
            <a:ext cx="17034343" cy="1188086"/>
          </a:xfrm>
          <a:prstGeom prst="rect">
            <a:avLst/>
          </a:prstGeom>
        </p:spPr>
        <p:txBody>
          <a:bodyPr anchor="t" rtlCol="false" tIns="0" lIns="0" bIns="0" rIns="0">
            <a:spAutoFit/>
          </a:bodyPr>
          <a:lstStyle/>
          <a:p>
            <a:pPr>
              <a:lnSpc>
                <a:spcPts val="8900"/>
              </a:lnSpc>
            </a:pPr>
            <a:r>
              <a:rPr lang="en-US" sz="8900">
                <a:solidFill>
                  <a:srgbClr val="004AAD"/>
                </a:solidFill>
                <a:latin typeface="Montserrat Classic Bold"/>
              </a:rPr>
              <a:t>DESCRIPTION OF FEATURES</a:t>
            </a:r>
          </a:p>
        </p:txBody>
      </p:sp>
      <p:sp>
        <p:nvSpPr>
          <p:cNvPr name="TextBox 7" id="7"/>
          <p:cNvSpPr txBox="true"/>
          <p:nvPr/>
        </p:nvSpPr>
        <p:spPr>
          <a:xfrm rot="0">
            <a:off x="8815688" y="2405571"/>
            <a:ext cx="7740677" cy="2737929"/>
          </a:xfrm>
          <a:prstGeom prst="rect">
            <a:avLst/>
          </a:prstGeom>
        </p:spPr>
        <p:txBody>
          <a:bodyPr anchor="t" rtlCol="false" tIns="0" lIns="0" bIns="0" rIns="0">
            <a:spAutoFit/>
          </a:bodyPr>
          <a:lstStyle/>
          <a:p>
            <a:pPr>
              <a:lnSpc>
                <a:spcPts val="3482"/>
              </a:lnSpc>
            </a:pPr>
            <a:r>
              <a:rPr lang="en-US" sz="3482">
                <a:solidFill>
                  <a:srgbClr val="000000"/>
                </a:solidFill>
                <a:latin typeface="Montserrat Classic"/>
              </a:rPr>
              <a:t>Content Based Filtering Features</a:t>
            </a:r>
          </a:p>
          <a:p>
            <a:pPr algn="just" marL="563935" indent="-281967" lvl="1">
              <a:lnSpc>
                <a:spcPts val="2612"/>
              </a:lnSpc>
              <a:buFont typeface="Arial"/>
              <a:buChar char="•"/>
            </a:pPr>
            <a:r>
              <a:rPr lang="en-US" sz="2612">
                <a:solidFill>
                  <a:srgbClr val="000000"/>
                </a:solidFill>
                <a:latin typeface="Montserrat Classic"/>
              </a:rPr>
              <a:t>Title</a:t>
            </a:r>
          </a:p>
          <a:p>
            <a:pPr algn="just" marL="563935" indent="-281967" lvl="1">
              <a:lnSpc>
                <a:spcPts val="2612"/>
              </a:lnSpc>
              <a:buFont typeface="Arial"/>
              <a:buChar char="•"/>
            </a:pPr>
            <a:r>
              <a:rPr lang="en-US" sz="2612">
                <a:solidFill>
                  <a:srgbClr val="000000"/>
                </a:solidFill>
                <a:latin typeface="Montserrat Classic"/>
              </a:rPr>
              <a:t>Genres</a:t>
            </a:r>
          </a:p>
          <a:p>
            <a:pPr algn="just" marL="563935" indent="-281967" lvl="1">
              <a:lnSpc>
                <a:spcPts val="2612"/>
              </a:lnSpc>
              <a:buFont typeface="Arial"/>
              <a:buChar char="•"/>
            </a:pPr>
            <a:r>
              <a:rPr lang="en-US" sz="2612">
                <a:solidFill>
                  <a:srgbClr val="000000"/>
                </a:solidFill>
                <a:latin typeface="Montserrat Classic"/>
              </a:rPr>
              <a:t>Runtime</a:t>
            </a:r>
          </a:p>
          <a:p>
            <a:pPr algn="just" marL="563935" indent="-281967" lvl="1">
              <a:lnSpc>
                <a:spcPts val="2612"/>
              </a:lnSpc>
              <a:buFont typeface="Arial"/>
              <a:buChar char="•"/>
            </a:pPr>
            <a:r>
              <a:rPr lang="en-US" sz="2612">
                <a:solidFill>
                  <a:srgbClr val="000000"/>
                </a:solidFill>
                <a:latin typeface="Montserrat Classic"/>
              </a:rPr>
              <a:t>Keywords</a:t>
            </a:r>
          </a:p>
          <a:p>
            <a:pPr algn="just">
              <a:lnSpc>
                <a:spcPts val="7352"/>
              </a:lnSpc>
              <a:spcBef>
                <a:spcPct val="0"/>
              </a:spcBef>
            </a:pPr>
          </a:p>
        </p:txBody>
      </p:sp>
      <p:sp>
        <p:nvSpPr>
          <p:cNvPr name="TextBox 8" id="8"/>
          <p:cNvSpPr txBox="true"/>
          <p:nvPr/>
        </p:nvSpPr>
        <p:spPr>
          <a:xfrm rot="0">
            <a:off x="8815688" y="4447888"/>
            <a:ext cx="7375886" cy="1757235"/>
          </a:xfrm>
          <a:prstGeom prst="rect">
            <a:avLst/>
          </a:prstGeom>
        </p:spPr>
        <p:txBody>
          <a:bodyPr anchor="t" rtlCol="false" tIns="0" lIns="0" bIns="0" rIns="0">
            <a:spAutoFit/>
          </a:bodyPr>
          <a:lstStyle/>
          <a:p>
            <a:pPr algn="l">
              <a:lnSpc>
                <a:spcPts val="3482"/>
              </a:lnSpc>
            </a:pPr>
            <a:r>
              <a:rPr lang="en-US" sz="3482">
                <a:solidFill>
                  <a:srgbClr val="000000"/>
                </a:solidFill>
                <a:latin typeface="Montserrat Classic"/>
              </a:rPr>
              <a:t>Collaborative Filtering Features</a:t>
            </a:r>
          </a:p>
          <a:p>
            <a:pPr algn="just" marL="563934" indent="-281967" lvl="1">
              <a:lnSpc>
                <a:spcPts val="2612"/>
              </a:lnSpc>
              <a:buFont typeface="Arial"/>
              <a:buChar char="•"/>
            </a:pPr>
            <a:r>
              <a:rPr lang="en-US" sz="2612">
                <a:solidFill>
                  <a:srgbClr val="000000"/>
                </a:solidFill>
                <a:latin typeface="Montserrat Classic"/>
              </a:rPr>
              <a:t>Timestamp</a:t>
            </a:r>
          </a:p>
          <a:p>
            <a:pPr algn="just">
              <a:lnSpc>
                <a:spcPts val="7352"/>
              </a:lnSpc>
              <a:spcBef>
                <a:spcPct val="0"/>
              </a:spcBef>
            </a:pPr>
          </a:p>
        </p:txBody>
      </p:sp>
      <p:sp>
        <p:nvSpPr>
          <p:cNvPr name="TextBox 9" id="9"/>
          <p:cNvSpPr txBox="true"/>
          <p:nvPr/>
        </p:nvSpPr>
        <p:spPr>
          <a:xfrm rot="0">
            <a:off x="8815688" y="5488414"/>
            <a:ext cx="7375886" cy="2724787"/>
          </a:xfrm>
          <a:prstGeom prst="rect">
            <a:avLst/>
          </a:prstGeom>
        </p:spPr>
        <p:txBody>
          <a:bodyPr anchor="t" rtlCol="false" tIns="0" lIns="0" bIns="0" rIns="0">
            <a:spAutoFit/>
          </a:bodyPr>
          <a:lstStyle/>
          <a:p>
            <a:pPr>
              <a:lnSpc>
                <a:spcPts val="3482"/>
              </a:lnSpc>
            </a:pPr>
            <a:r>
              <a:rPr lang="en-US" sz="3482">
                <a:solidFill>
                  <a:srgbClr val="000000"/>
                </a:solidFill>
                <a:latin typeface="Montserrat Classic"/>
              </a:rPr>
              <a:t>Metadata Features</a:t>
            </a:r>
          </a:p>
          <a:p>
            <a:pPr algn="just" marL="563934" indent="-281967" lvl="1">
              <a:lnSpc>
                <a:spcPts val="2612"/>
              </a:lnSpc>
              <a:buFont typeface="Arial"/>
              <a:buChar char="•"/>
            </a:pPr>
            <a:r>
              <a:rPr lang="en-US" sz="2612">
                <a:solidFill>
                  <a:srgbClr val="000000"/>
                </a:solidFill>
                <a:latin typeface="Montserrat Classic"/>
              </a:rPr>
              <a:t>Year</a:t>
            </a:r>
          </a:p>
          <a:p>
            <a:pPr algn="just" marL="563934" indent="-281967" lvl="1">
              <a:lnSpc>
                <a:spcPts val="2612"/>
              </a:lnSpc>
              <a:buFont typeface="Arial"/>
              <a:buChar char="•"/>
            </a:pPr>
            <a:r>
              <a:rPr lang="en-US" sz="2612">
                <a:solidFill>
                  <a:srgbClr val="000000"/>
                </a:solidFill>
                <a:latin typeface="Montserrat Classic"/>
              </a:rPr>
              <a:t>Budget</a:t>
            </a:r>
          </a:p>
          <a:p>
            <a:pPr algn="just" marL="563934" indent="-281967" lvl="1">
              <a:lnSpc>
                <a:spcPts val="2612"/>
              </a:lnSpc>
              <a:buFont typeface="Arial"/>
              <a:buChar char="•"/>
            </a:pPr>
            <a:r>
              <a:rPr lang="en-US" sz="2612">
                <a:solidFill>
                  <a:srgbClr val="000000"/>
                </a:solidFill>
                <a:latin typeface="Montserrat Classic"/>
              </a:rPr>
              <a:t>Director</a:t>
            </a:r>
          </a:p>
          <a:p>
            <a:pPr algn="just" marL="563934" indent="-281967" lvl="1">
              <a:lnSpc>
                <a:spcPts val="2612"/>
              </a:lnSpc>
              <a:buFont typeface="Arial"/>
              <a:buChar char="•"/>
            </a:pPr>
            <a:r>
              <a:rPr lang="en-US" sz="2612">
                <a:solidFill>
                  <a:srgbClr val="000000"/>
                </a:solidFill>
                <a:latin typeface="Montserrat Classic"/>
              </a:rPr>
              <a:t>Cast</a:t>
            </a:r>
          </a:p>
          <a:p>
            <a:pPr algn="just">
              <a:lnSpc>
                <a:spcPts val="7352"/>
              </a:lnSpc>
              <a:spcBef>
                <a:spcPct val="0"/>
              </a:spcBef>
            </a:pPr>
          </a:p>
        </p:txBody>
      </p:sp>
      <p:sp>
        <p:nvSpPr>
          <p:cNvPr name="TextBox 10" id="10"/>
          <p:cNvSpPr txBox="true"/>
          <p:nvPr/>
        </p:nvSpPr>
        <p:spPr>
          <a:xfrm rot="0">
            <a:off x="8815688" y="7406141"/>
            <a:ext cx="7375886" cy="2079752"/>
          </a:xfrm>
          <a:prstGeom prst="rect">
            <a:avLst/>
          </a:prstGeom>
        </p:spPr>
        <p:txBody>
          <a:bodyPr anchor="t" rtlCol="false" tIns="0" lIns="0" bIns="0" rIns="0">
            <a:spAutoFit/>
          </a:bodyPr>
          <a:lstStyle/>
          <a:p>
            <a:pPr>
              <a:lnSpc>
                <a:spcPts val="3482"/>
              </a:lnSpc>
            </a:pPr>
            <a:r>
              <a:rPr lang="en-US" sz="3482">
                <a:solidFill>
                  <a:srgbClr val="000000"/>
                </a:solidFill>
                <a:latin typeface="Montserrat Classic"/>
              </a:rPr>
              <a:t>Identification Features</a:t>
            </a:r>
          </a:p>
          <a:p>
            <a:pPr algn="just" marL="563934" indent="-281967" lvl="1">
              <a:lnSpc>
                <a:spcPts val="2612"/>
              </a:lnSpc>
              <a:buFont typeface="Arial"/>
              <a:buChar char="•"/>
            </a:pPr>
            <a:r>
              <a:rPr lang="en-US" sz="2612">
                <a:solidFill>
                  <a:srgbClr val="000000"/>
                </a:solidFill>
                <a:latin typeface="Montserrat Classic"/>
              </a:rPr>
              <a:t>IMDb ID</a:t>
            </a:r>
          </a:p>
          <a:p>
            <a:pPr algn="just" marL="563934" indent="-281967" lvl="1">
              <a:lnSpc>
                <a:spcPts val="2612"/>
              </a:lnSpc>
              <a:buFont typeface="Arial"/>
              <a:buChar char="•"/>
            </a:pPr>
            <a:r>
              <a:rPr lang="en-US" sz="2612">
                <a:solidFill>
                  <a:srgbClr val="000000"/>
                </a:solidFill>
                <a:latin typeface="Montserrat Classic"/>
              </a:rPr>
              <a:t>Movie ID</a:t>
            </a:r>
          </a:p>
          <a:p>
            <a:pPr algn="just">
              <a:lnSpc>
                <a:spcPts val="735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2301">
            <a:off x="5377883" y="-787661"/>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5487" y="3327860"/>
            <a:ext cx="13413486" cy="6565778"/>
          </a:xfrm>
          <a:custGeom>
            <a:avLst/>
            <a:gdLst/>
            <a:ahLst/>
            <a:cxnLst/>
            <a:rect r="r" b="b" t="t" l="l"/>
            <a:pathLst>
              <a:path h="6565778" w="13413486">
                <a:moveTo>
                  <a:pt x="0" y="0"/>
                </a:moveTo>
                <a:lnTo>
                  <a:pt x="13413486" y="0"/>
                </a:lnTo>
                <a:lnTo>
                  <a:pt x="13413486" y="6565778"/>
                </a:lnTo>
                <a:lnTo>
                  <a:pt x="0" y="6565778"/>
                </a:lnTo>
                <a:lnTo>
                  <a:pt x="0" y="0"/>
                </a:lnTo>
                <a:close/>
              </a:path>
            </a:pathLst>
          </a:custGeom>
          <a:blipFill>
            <a:blip r:embed="rId4"/>
            <a:stretch>
              <a:fillRect l="0" t="-828" r="-125" b="-828"/>
            </a:stretch>
          </a:blipFill>
        </p:spPr>
      </p:sp>
      <p:sp>
        <p:nvSpPr>
          <p:cNvPr name="TextBox 4" id="4"/>
          <p:cNvSpPr txBox="true"/>
          <p:nvPr/>
        </p:nvSpPr>
        <p:spPr>
          <a:xfrm rot="0">
            <a:off x="705207" y="495300"/>
            <a:ext cx="14503967" cy="2278382"/>
          </a:xfrm>
          <a:prstGeom prst="rect">
            <a:avLst/>
          </a:prstGeom>
        </p:spPr>
        <p:txBody>
          <a:bodyPr anchor="t" rtlCol="false" tIns="0" lIns="0" bIns="0" rIns="0">
            <a:spAutoFit/>
          </a:bodyPr>
          <a:lstStyle/>
          <a:p>
            <a:pPr algn="ctr">
              <a:lnSpc>
                <a:spcPts val="8700"/>
              </a:lnSpc>
              <a:spcBef>
                <a:spcPct val="0"/>
              </a:spcBef>
            </a:pPr>
            <a:r>
              <a:rPr lang="en-US" sz="8700">
                <a:solidFill>
                  <a:srgbClr val="004AAD"/>
                </a:solidFill>
                <a:latin typeface="Montserrat Classic Bold"/>
              </a:rPr>
              <a:t>TARGET VARIABLE (RATINGS)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89728" y="1573731"/>
            <a:ext cx="10164413" cy="9436068"/>
          </a:xfrm>
          <a:custGeom>
            <a:avLst/>
            <a:gdLst/>
            <a:ahLst/>
            <a:cxnLst/>
            <a:rect r="r" b="b" t="t" l="l"/>
            <a:pathLst>
              <a:path h="9436068" w="10164413">
                <a:moveTo>
                  <a:pt x="0" y="0"/>
                </a:moveTo>
                <a:lnTo>
                  <a:pt x="10164413" y="0"/>
                </a:lnTo>
                <a:lnTo>
                  <a:pt x="10164413" y="9436067"/>
                </a:lnTo>
                <a:lnTo>
                  <a:pt x="0" y="9436067"/>
                </a:lnTo>
                <a:lnTo>
                  <a:pt x="0" y="0"/>
                </a:lnTo>
                <a:close/>
              </a:path>
            </a:pathLst>
          </a:custGeom>
          <a:blipFill>
            <a:blip r:embed="rId4"/>
            <a:stretch>
              <a:fillRect l="0" t="-1039" r="0" b="-1039"/>
            </a:stretch>
          </a:blipFill>
        </p:spPr>
      </p:sp>
      <p:sp>
        <p:nvSpPr>
          <p:cNvPr name="TextBox 4" id="4"/>
          <p:cNvSpPr txBox="true"/>
          <p:nvPr/>
        </p:nvSpPr>
        <p:spPr>
          <a:xfrm rot="0">
            <a:off x="423415" y="425655"/>
            <a:ext cx="13020162" cy="2035453"/>
          </a:xfrm>
          <a:prstGeom prst="rect">
            <a:avLst/>
          </a:prstGeom>
        </p:spPr>
        <p:txBody>
          <a:bodyPr anchor="t" rtlCol="false" tIns="0" lIns="0" bIns="0" rIns="0">
            <a:spAutoFit/>
          </a:bodyPr>
          <a:lstStyle/>
          <a:p>
            <a:pPr algn="l">
              <a:lnSpc>
                <a:spcPts val="6367"/>
              </a:lnSpc>
            </a:pPr>
            <a:r>
              <a:rPr lang="en-US" sz="6367">
                <a:solidFill>
                  <a:srgbClr val="004AAD"/>
                </a:solidFill>
                <a:latin typeface="Montserrat Classic Bold"/>
              </a:rPr>
              <a:t>MOVIE GENRE DISTRIBUTION</a:t>
            </a:r>
          </a:p>
          <a:p>
            <a:pPr algn="just">
              <a:lnSpc>
                <a:spcPts val="9154"/>
              </a:lnSpc>
              <a:spcBef>
                <a:spcPct val="0"/>
              </a:spcBef>
            </a:pPr>
          </a:p>
        </p:txBody>
      </p:sp>
      <p:sp>
        <p:nvSpPr>
          <p:cNvPr name="Freeform 5" id="5"/>
          <p:cNvSpPr/>
          <p:nvPr/>
        </p:nvSpPr>
        <p:spPr>
          <a:xfrm flipH="false" flipV="false" rot="1082301">
            <a:off x="11916891" y="-649530"/>
            <a:ext cx="5886874" cy="4061998"/>
          </a:xfrm>
          <a:custGeom>
            <a:avLst/>
            <a:gdLst/>
            <a:ahLst/>
            <a:cxnLst/>
            <a:rect r="r" b="b" t="t" l="l"/>
            <a:pathLst>
              <a:path h="4061998" w="5886874">
                <a:moveTo>
                  <a:pt x="0" y="0"/>
                </a:moveTo>
                <a:lnTo>
                  <a:pt x="5886874" y="0"/>
                </a:lnTo>
                <a:lnTo>
                  <a:pt x="5886874" y="4061998"/>
                </a:lnTo>
                <a:lnTo>
                  <a:pt x="0" y="4061998"/>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3569064">
            <a:off x="11781200" y="-594402"/>
            <a:ext cx="7605887" cy="6181512"/>
          </a:xfrm>
          <a:custGeom>
            <a:avLst/>
            <a:gdLst/>
            <a:ahLst/>
            <a:cxnLst/>
            <a:rect r="r" b="b" t="t" l="l"/>
            <a:pathLst>
              <a:path h="6181512" w="7605887">
                <a:moveTo>
                  <a:pt x="7605886" y="0"/>
                </a:moveTo>
                <a:lnTo>
                  <a:pt x="0" y="0"/>
                </a:lnTo>
                <a:lnTo>
                  <a:pt x="0" y="6181512"/>
                </a:lnTo>
                <a:lnTo>
                  <a:pt x="7605886" y="6181512"/>
                </a:lnTo>
                <a:lnTo>
                  <a:pt x="7605886"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3569064">
            <a:off x="-3379528" y="293696"/>
            <a:ext cx="7605887" cy="6181512"/>
          </a:xfrm>
          <a:custGeom>
            <a:avLst/>
            <a:gdLst/>
            <a:ahLst/>
            <a:cxnLst/>
            <a:rect r="r" b="b" t="t" l="l"/>
            <a:pathLst>
              <a:path h="6181512" w="7605887">
                <a:moveTo>
                  <a:pt x="7605886" y="0"/>
                </a:moveTo>
                <a:lnTo>
                  <a:pt x="0" y="0"/>
                </a:lnTo>
                <a:lnTo>
                  <a:pt x="0" y="6181512"/>
                </a:lnTo>
                <a:lnTo>
                  <a:pt x="7605886" y="6181512"/>
                </a:lnTo>
                <a:lnTo>
                  <a:pt x="7605886"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3569064">
            <a:off x="12832472" y="5583774"/>
            <a:ext cx="7605887" cy="6181512"/>
          </a:xfrm>
          <a:custGeom>
            <a:avLst/>
            <a:gdLst/>
            <a:ahLst/>
            <a:cxnLst/>
            <a:rect r="r" b="b" t="t" l="l"/>
            <a:pathLst>
              <a:path h="6181512" w="7605887">
                <a:moveTo>
                  <a:pt x="7605887" y="0"/>
                </a:moveTo>
                <a:lnTo>
                  <a:pt x="0" y="0"/>
                </a:lnTo>
                <a:lnTo>
                  <a:pt x="0" y="6181511"/>
                </a:lnTo>
                <a:lnTo>
                  <a:pt x="7605887" y="6181511"/>
                </a:lnTo>
                <a:lnTo>
                  <a:pt x="7605887"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2301">
            <a:off x="4803775" y="-1733964"/>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8899" y="2118267"/>
            <a:ext cx="13707828" cy="7606115"/>
          </a:xfrm>
          <a:custGeom>
            <a:avLst/>
            <a:gdLst/>
            <a:ahLst/>
            <a:cxnLst/>
            <a:rect r="r" b="b" t="t" l="l"/>
            <a:pathLst>
              <a:path h="7606115" w="13707828">
                <a:moveTo>
                  <a:pt x="0" y="0"/>
                </a:moveTo>
                <a:lnTo>
                  <a:pt x="13707828" y="0"/>
                </a:lnTo>
                <a:lnTo>
                  <a:pt x="13707828" y="7606115"/>
                </a:lnTo>
                <a:lnTo>
                  <a:pt x="0" y="7606115"/>
                </a:lnTo>
                <a:lnTo>
                  <a:pt x="0" y="0"/>
                </a:lnTo>
                <a:close/>
              </a:path>
            </a:pathLst>
          </a:custGeom>
          <a:blipFill>
            <a:blip r:embed="rId4"/>
            <a:stretch>
              <a:fillRect l="-2613" t="0" r="-2613" b="-2022"/>
            </a:stretch>
          </a:blipFill>
        </p:spPr>
      </p:sp>
      <p:sp>
        <p:nvSpPr>
          <p:cNvPr name="Freeform 4" id="4"/>
          <p:cNvSpPr/>
          <p:nvPr/>
        </p:nvSpPr>
        <p:spPr>
          <a:xfrm flipH="false" flipV="false" rot="1082301">
            <a:off x="5855048" y="5608861"/>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2301">
            <a:off x="-2141899" y="-2486428"/>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21082" y="571182"/>
            <a:ext cx="19686246" cy="1057911"/>
          </a:xfrm>
          <a:prstGeom prst="rect">
            <a:avLst/>
          </a:prstGeom>
        </p:spPr>
        <p:txBody>
          <a:bodyPr anchor="t" rtlCol="false" tIns="0" lIns="0" bIns="0" rIns="0">
            <a:spAutoFit/>
          </a:bodyPr>
          <a:lstStyle/>
          <a:p>
            <a:pPr algn="ctr">
              <a:lnSpc>
                <a:spcPts val="7900"/>
              </a:lnSpc>
              <a:spcBef>
                <a:spcPct val="0"/>
              </a:spcBef>
            </a:pPr>
            <a:r>
              <a:rPr lang="en-US" sz="7900">
                <a:solidFill>
                  <a:srgbClr val="004AAD"/>
                </a:solidFill>
                <a:latin typeface="Montserrat Classic Bold"/>
              </a:rPr>
              <a:t>WORLD'S MOST POPULAR GENRES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622728"/>
            <a:ext cx="1783442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 FEATURE ENGINEERING</a:t>
            </a:r>
          </a:p>
        </p:txBody>
      </p:sp>
      <p:sp>
        <p:nvSpPr>
          <p:cNvPr name="Freeform 3" id="3"/>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2301">
            <a:off x="7500393" y="6522347"/>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00606" y="3876499"/>
            <a:ext cx="6959965" cy="3721989"/>
          </a:xfrm>
          <a:prstGeom prst="rect">
            <a:avLst/>
          </a:prstGeom>
        </p:spPr>
        <p:txBody>
          <a:bodyPr anchor="t" rtlCol="false" tIns="0" lIns="0" bIns="0" rIns="0">
            <a:spAutoFit/>
          </a:bodyPr>
          <a:lstStyle/>
          <a:p>
            <a:pPr marL="896795" indent="-448397" lvl="1">
              <a:lnSpc>
                <a:spcPts val="4153"/>
              </a:lnSpc>
              <a:buFont typeface="Arial"/>
              <a:buChar char="•"/>
            </a:pPr>
            <a:r>
              <a:rPr lang="en-US" sz="4153">
                <a:solidFill>
                  <a:srgbClr val="232F3E"/>
                </a:solidFill>
                <a:latin typeface="Montserrat Classic"/>
              </a:rPr>
              <a:t>KEY FEATURES</a:t>
            </a:r>
          </a:p>
          <a:p>
            <a:pPr marL="896795" indent="-448397" lvl="1">
              <a:lnSpc>
                <a:spcPts val="4153"/>
              </a:lnSpc>
              <a:buFont typeface="Arial"/>
              <a:buChar char="•"/>
            </a:pPr>
            <a:r>
              <a:rPr lang="en-US" sz="4153">
                <a:solidFill>
                  <a:srgbClr val="232F3E"/>
                </a:solidFill>
                <a:latin typeface="Montserrat Classic"/>
              </a:rPr>
              <a:t>FEATURE TRANSFORMATIONS</a:t>
            </a:r>
          </a:p>
          <a:p>
            <a:pPr marL="896795" indent="-448397" lvl="1">
              <a:lnSpc>
                <a:spcPts val="4153"/>
              </a:lnSpc>
              <a:spcBef>
                <a:spcPct val="0"/>
              </a:spcBef>
              <a:buFont typeface="Arial"/>
              <a:buChar char="•"/>
            </a:pPr>
            <a:r>
              <a:rPr lang="en-US" sz="4153">
                <a:solidFill>
                  <a:srgbClr val="232F3E"/>
                </a:solidFill>
                <a:latin typeface="Montserrat Classic"/>
              </a:rPr>
              <a:t>TEXTUAL DATA HANDLING</a:t>
            </a:r>
          </a:p>
          <a:p>
            <a:pPr>
              <a:lnSpc>
                <a:spcPts val="4153"/>
              </a:lnSpc>
              <a:spcBef>
                <a:spcPct val="0"/>
              </a:spcBef>
            </a:pPr>
          </a:p>
          <a:p>
            <a:pPr>
              <a:lnSpc>
                <a:spcPts val="4153"/>
              </a:lnSpc>
              <a:spcBef>
                <a:spcPct val="0"/>
              </a:spcBef>
            </a:pPr>
            <a:r>
              <a:rPr lang="en-US" sz="4153">
                <a:solidFill>
                  <a:srgbClr val="232F3E"/>
                </a:solidFill>
                <a:latin typeface="Montserrat Classic"/>
              </a:rPr>
              <a:t>    </a:t>
            </a:r>
          </a:p>
        </p:txBody>
      </p:sp>
      <p:sp>
        <p:nvSpPr>
          <p:cNvPr name="Freeform 6" id="6"/>
          <p:cNvSpPr/>
          <p:nvPr/>
        </p:nvSpPr>
        <p:spPr>
          <a:xfrm flipH="false" flipV="false" rot="0">
            <a:off x="12461559" y="3301614"/>
            <a:ext cx="5544081" cy="5593020"/>
          </a:xfrm>
          <a:custGeom>
            <a:avLst/>
            <a:gdLst/>
            <a:ahLst/>
            <a:cxnLst/>
            <a:rect r="r" b="b" t="t" l="l"/>
            <a:pathLst>
              <a:path h="5593020" w="5544081">
                <a:moveTo>
                  <a:pt x="0" y="0"/>
                </a:moveTo>
                <a:lnTo>
                  <a:pt x="5544082" y="0"/>
                </a:lnTo>
                <a:lnTo>
                  <a:pt x="5544082" y="5593020"/>
                </a:lnTo>
                <a:lnTo>
                  <a:pt x="0" y="55930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7883186" y="3629926"/>
            <a:ext cx="4435498" cy="4229374"/>
            <a:chOff x="0" y="0"/>
            <a:chExt cx="5913998" cy="5639165"/>
          </a:xfrm>
        </p:grpSpPr>
        <p:sp>
          <p:nvSpPr>
            <p:cNvPr name="TextBox 8" id="8"/>
            <p:cNvSpPr txBox="true"/>
            <p:nvPr/>
          </p:nvSpPr>
          <p:spPr>
            <a:xfrm rot="0">
              <a:off x="318092" y="4967633"/>
              <a:ext cx="643050" cy="596669"/>
            </a:xfrm>
            <a:prstGeom prst="rect">
              <a:avLst/>
            </a:prstGeom>
          </p:spPr>
          <p:txBody>
            <a:bodyPr anchor="t" rtlCol="false" tIns="0" lIns="0" bIns="0" rIns="0">
              <a:spAutoFit/>
            </a:bodyPr>
            <a:lstStyle/>
            <a:p>
              <a:pPr algn="ctr">
                <a:lnSpc>
                  <a:spcPts val="1841"/>
                </a:lnSpc>
              </a:pPr>
              <a:r>
                <a:rPr lang="en-US" sz="1315">
                  <a:solidFill>
                    <a:srgbClr val="000000"/>
                  </a:solidFill>
                  <a:latin typeface="Canva Sans"/>
                </a:rPr>
                <a:t>Text</a:t>
              </a:r>
            </a:p>
            <a:p>
              <a:pPr algn="ctr">
                <a:lnSpc>
                  <a:spcPts val="1841"/>
                </a:lnSpc>
              </a:pPr>
              <a:r>
                <a:rPr lang="en-US" sz="1315">
                  <a:solidFill>
                    <a:srgbClr val="000000"/>
                  </a:solidFill>
                  <a:latin typeface="Canva Sans"/>
                </a:rPr>
                <a:t>76.9%</a:t>
              </a:r>
            </a:p>
          </p:txBody>
        </p:sp>
        <p:sp>
          <p:nvSpPr>
            <p:cNvPr name="TextBox 9" id="9"/>
            <p:cNvSpPr txBox="true"/>
            <p:nvPr/>
          </p:nvSpPr>
          <p:spPr>
            <a:xfrm rot="0">
              <a:off x="4999548" y="46288"/>
              <a:ext cx="914450" cy="596669"/>
            </a:xfrm>
            <a:prstGeom prst="rect">
              <a:avLst/>
            </a:prstGeom>
          </p:spPr>
          <p:txBody>
            <a:bodyPr anchor="t" rtlCol="false" tIns="0" lIns="0" bIns="0" rIns="0">
              <a:spAutoFit/>
            </a:bodyPr>
            <a:lstStyle/>
            <a:p>
              <a:pPr algn="ctr">
                <a:lnSpc>
                  <a:spcPts val="1841"/>
                </a:lnSpc>
              </a:pPr>
              <a:r>
                <a:rPr lang="en-US" sz="1315">
                  <a:solidFill>
                    <a:srgbClr val="000000"/>
                  </a:solidFill>
                  <a:latin typeface="Canva Sans"/>
                </a:rPr>
                <a:t>Numeric</a:t>
              </a:r>
            </a:p>
            <a:p>
              <a:pPr algn="ctr">
                <a:lnSpc>
                  <a:spcPts val="1841"/>
                </a:lnSpc>
              </a:pPr>
              <a:r>
                <a:rPr lang="en-US" sz="1315">
                  <a:solidFill>
                    <a:srgbClr val="000000"/>
                  </a:solidFill>
                  <a:latin typeface="Canva Sans"/>
                </a:rPr>
                <a:t>23.1%</a:t>
              </a:r>
            </a:p>
          </p:txBody>
        </p:sp>
        <p:grpSp>
          <p:nvGrpSpPr>
            <p:cNvPr name="Group 10" id="10"/>
            <p:cNvGrpSpPr>
              <a:grpSpLocks noChangeAspect="true"/>
            </p:cNvGrpSpPr>
            <p:nvPr/>
          </p:nvGrpSpPr>
          <p:grpSpPr>
            <a:xfrm rot="0">
              <a:off x="0" y="0"/>
              <a:ext cx="5639165" cy="5639165"/>
              <a:chOff x="0" y="0"/>
              <a:chExt cx="2540000" cy="2540000"/>
            </a:xfrm>
          </p:grpSpPr>
          <p:sp>
            <p:nvSpPr>
              <p:cNvPr name="Freeform 11" id="11"/>
              <p:cNvSpPr/>
              <p:nvPr/>
            </p:nvSpPr>
            <p:spPr>
              <a:xfrm flipH="false" flipV="false" rot="0">
                <a:off x="1270000" y="0"/>
                <a:ext cx="1266816" cy="1225060"/>
              </a:xfrm>
              <a:custGeom>
                <a:avLst/>
                <a:gdLst/>
                <a:ahLst/>
                <a:cxnLst/>
                <a:rect r="r" b="b" t="t" l="l"/>
                <a:pathLst>
                  <a:path h="1225060" w="1266816">
                    <a:moveTo>
                      <a:pt x="0" y="0"/>
                    </a:moveTo>
                    <a:cubicBezTo>
                      <a:pt x="666524" y="0"/>
                      <a:pt x="1219645" y="515267"/>
                      <a:pt x="1266816" y="1180121"/>
                    </a:cubicBezTo>
                    <a:lnTo>
                      <a:pt x="633408" y="1225060"/>
                    </a:lnTo>
                    <a:cubicBezTo>
                      <a:pt x="609822" y="892634"/>
                      <a:pt x="333262" y="635000"/>
                      <a:pt x="0" y="635000"/>
                    </a:cubicBezTo>
                    <a:close/>
                  </a:path>
                </a:pathLst>
              </a:custGeom>
              <a:solidFill>
                <a:srgbClr val="79E0FF"/>
              </a:solidFill>
            </p:spPr>
          </p:sp>
          <p:sp>
            <p:nvSpPr>
              <p:cNvPr name="Freeform 12" id="12"/>
              <p:cNvSpPr/>
              <p:nvPr/>
            </p:nvSpPr>
            <p:spPr>
              <a:xfrm flipH="false" flipV="false" rot="0">
                <a:off x="-104575" y="0"/>
                <a:ext cx="2698917" cy="2639738"/>
              </a:xfrm>
              <a:custGeom>
                <a:avLst/>
                <a:gdLst/>
                <a:ahLst/>
                <a:cxnLst/>
                <a:rect r="r" b="b" t="t" l="l"/>
                <a:pathLst>
                  <a:path h="2639738" w="2698917">
                    <a:moveTo>
                      <a:pt x="2635315" y="1116918"/>
                    </a:moveTo>
                    <a:cubicBezTo>
                      <a:pt x="2698917" y="1640724"/>
                      <a:pt x="2432008" y="2149291"/>
                      <a:pt x="1964802" y="2394515"/>
                    </a:cubicBezTo>
                    <a:cubicBezTo>
                      <a:pt x="1497595" y="2639738"/>
                      <a:pt x="927428" y="2570529"/>
                      <a:pt x="532457" y="2220651"/>
                    </a:cubicBezTo>
                    <a:cubicBezTo>
                      <a:pt x="137486" y="1870772"/>
                      <a:pt x="0" y="1313118"/>
                      <a:pt x="187071" y="819741"/>
                    </a:cubicBezTo>
                    <a:cubicBezTo>
                      <a:pt x="374142" y="326363"/>
                      <a:pt x="846796" y="53"/>
                      <a:pt x="1374448" y="0"/>
                    </a:cubicBezTo>
                    <a:lnTo>
                      <a:pt x="1374512" y="635000"/>
                    </a:lnTo>
                    <a:cubicBezTo>
                      <a:pt x="1110685" y="635026"/>
                      <a:pt x="874358" y="798182"/>
                      <a:pt x="780823" y="1044870"/>
                    </a:cubicBezTo>
                    <a:cubicBezTo>
                      <a:pt x="687287" y="1291559"/>
                      <a:pt x="756030" y="1570386"/>
                      <a:pt x="953516" y="1745325"/>
                    </a:cubicBezTo>
                    <a:cubicBezTo>
                      <a:pt x="1151001" y="1920265"/>
                      <a:pt x="1436085" y="1954869"/>
                      <a:pt x="1669688" y="1832257"/>
                    </a:cubicBezTo>
                    <a:cubicBezTo>
                      <a:pt x="1903292" y="1709645"/>
                      <a:pt x="2036746" y="1455362"/>
                      <a:pt x="2004945" y="1193459"/>
                    </a:cubicBezTo>
                    <a:close/>
                  </a:path>
                </a:pathLst>
              </a:custGeom>
              <a:solidFill>
                <a:srgbClr val="9DD8FF"/>
              </a:solidFill>
            </p:spPr>
          </p:sp>
        </p:gr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2301">
            <a:off x="7500393" y="6522347"/>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0547094" y="3109664"/>
            <a:ext cx="5835483" cy="4799685"/>
          </a:xfrm>
          <a:custGeom>
            <a:avLst/>
            <a:gdLst/>
            <a:ahLst/>
            <a:cxnLst/>
            <a:rect r="r" b="b" t="t" l="l"/>
            <a:pathLst>
              <a:path h="4799685" w="5835483">
                <a:moveTo>
                  <a:pt x="0" y="0"/>
                </a:moveTo>
                <a:lnTo>
                  <a:pt x="5835484" y="0"/>
                </a:lnTo>
                <a:lnTo>
                  <a:pt x="5835484" y="4799685"/>
                </a:lnTo>
                <a:lnTo>
                  <a:pt x="0" y="47996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0" y="610557"/>
            <a:ext cx="1783442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 Data Engineering </a:t>
            </a:r>
          </a:p>
        </p:txBody>
      </p:sp>
      <p:sp>
        <p:nvSpPr>
          <p:cNvPr name="TextBox 7" id="7"/>
          <p:cNvSpPr txBox="true"/>
          <p:nvPr/>
        </p:nvSpPr>
        <p:spPr>
          <a:xfrm rot="0">
            <a:off x="569085" y="4398532"/>
            <a:ext cx="9165911" cy="1575661"/>
          </a:xfrm>
          <a:prstGeom prst="rect">
            <a:avLst/>
          </a:prstGeom>
        </p:spPr>
        <p:txBody>
          <a:bodyPr anchor="t" rtlCol="false" tIns="0" lIns="0" bIns="0" rIns="0">
            <a:spAutoFit/>
          </a:bodyPr>
          <a:lstStyle/>
          <a:p>
            <a:pPr marL="903792" indent="-451896" lvl="1">
              <a:lnSpc>
                <a:spcPts val="4186"/>
              </a:lnSpc>
              <a:buFont typeface="Arial"/>
              <a:buChar char="•"/>
            </a:pPr>
            <a:r>
              <a:rPr lang="en-US" sz="4186">
                <a:solidFill>
                  <a:srgbClr val="2E2E2E"/>
                </a:solidFill>
                <a:latin typeface="Montserrat Classic"/>
              </a:rPr>
              <a:t>NEW FEATURE GENERATION</a:t>
            </a:r>
          </a:p>
          <a:p>
            <a:pPr marL="903792" indent="-451896" lvl="1">
              <a:lnSpc>
                <a:spcPts val="4186"/>
              </a:lnSpc>
              <a:buFont typeface="Arial"/>
              <a:buChar char="•"/>
            </a:pPr>
            <a:r>
              <a:rPr lang="en-US" sz="4186">
                <a:solidFill>
                  <a:srgbClr val="2E2E2E"/>
                </a:solidFill>
                <a:latin typeface="Montserrat Classic"/>
              </a:rPr>
              <a:t>USER-SPECIFIC FEATURES</a:t>
            </a:r>
          </a:p>
          <a:p>
            <a:pPr marL="903792" indent="-451896" lvl="1">
              <a:lnSpc>
                <a:spcPts val="4186"/>
              </a:lnSpc>
              <a:buFont typeface="Arial"/>
              <a:buChar char="•"/>
            </a:pPr>
            <a:r>
              <a:rPr lang="en-US" sz="4186">
                <a:solidFill>
                  <a:srgbClr val="2E2E2E"/>
                </a:solidFill>
                <a:latin typeface="Montserrat Classic"/>
              </a:rPr>
              <a:t>CROSS-FEATURING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70543" y="670237"/>
            <a:ext cx="15636094" cy="821700"/>
          </a:xfrm>
          <a:prstGeom prst="rect">
            <a:avLst/>
          </a:prstGeom>
        </p:spPr>
        <p:txBody>
          <a:bodyPr anchor="t" rtlCol="false" tIns="0" lIns="0" bIns="0" rIns="0">
            <a:spAutoFit/>
          </a:bodyPr>
          <a:lstStyle/>
          <a:p>
            <a:pPr>
              <a:lnSpc>
                <a:spcPts val="6100"/>
              </a:lnSpc>
            </a:pPr>
            <a:r>
              <a:rPr lang="en-US" sz="6100">
                <a:solidFill>
                  <a:srgbClr val="004AAD"/>
                </a:solidFill>
                <a:latin typeface="Montserrat Classic Bold"/>
              </a:rPr>
              <a:t>BUILD THE RECOMMENDATION MODEL</a:t>
            </a:r>
          </a:p>
        </p:txBody>
      </p:sp>
      <p:sp>
        <p:nvSpPr>
          <p:cNvPr name="Freeform 3" id="3"/>
          <p:cNvSpPr/>
          <p:nvPr/>
        </p:nvSpPr>
        <p:spPr>
          <a:xfrm flipH="true" flipV="false" rot="5242519">
            <a:off x="-1625685" y="6671677"/>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2301">
            <a:off x="10125231" y="5526678"/>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53409" y="3285744"/>
            <a:ext cx="9817740" cy="2164233"/>
          </a:xfrm>
          <a:prstGeom prst="rect">
            <a:avLst/>
          </a:prstGeom>
        </p:spPr>
        <p:txBody>
          <a:bodyPr anchor="t" rtlCol="false" tIns="0" lIns="0" bIns="0" rIns="0">
            <a:spAutoFit/>
          </a:bodyPr>
          <a:lstStyle/>
          <a:p>
            <a:pPr marL="908080" indent="-454040" lvl="1">
              <a:lnSpc>
                <a:spcPts val="4206"/>
              </a:lnSpc>
              <a:buFont typeface="Arial"/>
              <a:buChar char="•"/>
            </a:pPr>
            <a:r>
              <a:rPr lang="en-US" sz="4206">
                <a:solidFill>
                  <a:srgbClr val="2E2E2E"/>
                </a:solidFill>
                <a:latin typeface="Montserrat Classic"/>
              </a:rPr>
              <a:t>MODELLING TECHNIQUE</a:t>
            </a:r>
          </a:p>
          <a:p>
            <a:pPr marL="908080" indent="-454040" lvl="1">
              <a:lnSpc>
                <a:spcPts val="4206"/>
              </a:lnSpc>
              <a:buFont typeface="Arial"/>
              <a:buChar char="•"/>
            </a:pPr>
            <a:r>
              <a:rPr lang="en-US" sz="4206">
                <a:solidFill>
                  <a:srgbClr val="2E2E2E"/>
                </a:solidFill>
                <a:latin typeface="Montserrat Classic"/>
              </a:rPr>
              <a:t>RECOMMENDATION ENGINE</a:t>
            </a:r>
          </a:p>
          <a:p>
            <a:pPr marL="908080" indent="-454040" lvl="1">
              <a:lnSpc>
                <a:spcPts val="4206"/>
              </a:lnSpc>
              <a:buFont typeface="Arial"/>
              <a:buChar char="•"/>
            </a:pPr>
            <a:r>
              <a:rPr lang="en-US" sz="4206">
                <a:solidFill>
                  <a:srgbClr val="2E2E2E"/>
                </a:solidFill>
                <a:latin typeface="Montserrat Classic"/>
              </a:rPr>
              <a:t>SUGGESTIONS BASED </a:t>
            </a:r>
          </a:p>
          <a:p>
            <a:pPr marL="908080" indent="-454040" lvl="1">
              <a:lnSpc>
                <a:spcPts val="4206"/>
              </a:lnSpc>
              <a:buFont typeface="Arial"/>
              <a:buChar char="•"/>
            </a:pPr>
            <a:r>
              <a:rPr lang="en-US" sz="4206">
                <a:solidFill>
                  <a:srgbClr val="2E2E2E"/>
                </a:solidFill>
                <a:latin typeface="Montserrat Classic"/>
              </a:rPr>
              <a:t>REAL-TIME RESPONSE</a:t>
            </a:r>
          </a:p>
        </p:txBody>
      </p:sp>
      <p:sp>
        <p:nvSpPr>
          <p:cNvPr name="Freeform 6" id="6"/>
          <p:cNvSpPr/>
          <p:nvPr/>
        </p:nvSpPr>
        <p:spPr>
          <a:xfrm flipH="false" flipV="false" rot="0">
            <a:off x="9787409" y="2047737"/>
            <a:ext cx="6819228" cy="6420908"/>
          </a:xfrm>
          <a:custGeom>
            <a:avLst/>
            <a:gdLst/>
            <a:ahLst/>
            <a:cxnLst/>
            <a:rect r="r" b="b" t="t" l="l"/>
            <a:pathLst>
              <a:path h="6420908" w="6819228">
                <a:moveTo>
                  <a:pt x="0" y="0"/>
                </a:moveTo>
                <a:lnTo>
                  <a:pt x="6819228" y="0"/>
                </a:lnTo>
                <a:lnTo>
                  <a:pt x="6819228" y="6420908"/>
                </a:lnTo>
                <a:lnTo>
                  <a:pt x="0" y="6420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2301">
            <a:off x="7500393" y="6522347"/>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58816" y="346290"/>
            <a:ext cx="15417999" cy="1970865"/>
          </a:xfrm>
          <a:prstGeom prst="rect">
            <a:avLst/>
          </a:prstGeom>
        </p:spPr>
        <p:txBody>
          <a:bodyPr anchor="t" rtlCol="false" tIns="0" lIns="0" bIns="0" rIns="0">
            <a:spAutoFit/>
          </a:bodyPr>
          <a:lstStyle/>
          <a:p>
            <a:pPr>
              <a:lnSpc>
                <a:spcPts val="7531"/>
              </a:lnSpc>
            </a:pPr>
            <a:r>
              <a:rPr lang="en-US" sz="7531">
                <a:solidFill>
                  <a:srgbClr val="004AAD"/>
                </a:solidFill>
                <a:latin typeface="Montserrat Classic Bold"/>
              </a:rPr>
              <a:t>RECOMMENDATION ENGINE - THE POWER BEHIND OUR APP</a:t>
            </a:r>
          </a:p>
        </p:txBody>
      </p:sp>
      <p:sp>
        <p:nvSpPr>
          <p:cNvPr name="TextBox 5" id="5"/>
          <p:cNvSpPr txBox="true"/>
          <p:nvPr/>
        </p:nvSpPr>
        <p:spPr>
          <a:xfrm rot="0">
            <a:off x="258816" y="4441508"/>
            <a:ext cx="10402402" cy="2124465"/>
          </a:xfrm>
          <a:prstGeom prst="rect">
            <a:avLst/>
          </a:prstGeom>
        </p:spPr>
        <p:txBody>
          <a:bodyPr anchor="t" rtlCol="false" tIns="0" lIns="0" bIns="0" rIns="0">
            <a:spAutoFit/>
          </a:bodyPr>
          <a:lstStyle/>
          <a:p>
            <a:pPr marL="893899" indent="-446949" lvl="1">
              <a:lnSpc>
                <a:spcPts val="4140"/>
              </a:lnSpc>
              <a:buFont typeface="Arial"/>
              <a:buChar char="•"/>
            </a:pPr>
            <a:r>
              <a:rPr lang="en-US" sz="4140">
                <a:solidFill>
                  <a:srgbClr val="000000"/>
                </a:solidFill>
                <a:latin typeface="Montserrat Classic"/>
              </a:rPr>
              <a:t>PERSONALIZED RECOMMENDATIONS</a:t>
            </a:r>
          </a:p>
          <a:p>
            <a:pPr marL="893899" indent="-446949" lvl="1">
              <a:lnSpc>
                <a:spcPts val="4140"/>
              </a:lnSpc>
              <a:buFont typeface="Arial"/>
              <a:buChar char="•"/>
            </a:pPr>
            <a:r>
              <a:rPr lang="en-US" sz="4140">
                <a:solidFill>
                  <a:srgbClr val="000000"/>
                </a:solidFill>
                <a:latin typeface="Montserrat Classic"/>
              </a:rPr>
              <a:t>CONTENT-BASED FILTERING</a:t>
            </a:r>
          </a:p>
          <a:p>
            <a:pPr marL="893899" indent="-446949" lvl="1">
              <a:lnSpc>
                <a:spcPts val="4140"/>
              </a:lnSpc>
              <a:buFont typeface="Arial"/>
              <a:buChar char="•"/>
            </a:pPr>
            <a:r>
              <a:rPr lang="en-US" sz="4140">
                <a:solidFill>
                  <a:srgbClr val="000000"/>
                </a:solidFill>
                <a:latin typeface="Montserrat Classic"/>
              </a:rPr>
              <a:t>COLLABORATIVE FILTERING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38002" y="-10258967"/>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7500393" y="6522347"/>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826878" y="2580425"/>
            <a:ext cx="11202324" cy="7043461"/>
          </a:xfrm>
          <a:custGeom>
            <a:avLst/>
            <a:gdLst/>
            <a:ahLst/>
            <a:cxnLst/>
            <a:rect r="r" b="b" t="t" l="l"/>
            <a:pathLst>
              <a:path h="7043461" w="11202324">
                <a:moveTo>
                  <a:pt x="0" y="0"/>
                </a:moveTo>
                <a:lnTo>
                  <a:pt x="11202323" y="0"/>
                </a:lnTo>
                <a:lnTo>
                  <a:pt x="11202323" y="7043461"/>
                </a:lnTo>
                <a:lnTo>
                  <a:pt x="0" y="7043461"/>
                </a:lnTo>
                <a:lnTo>
                  <a:pt x="0" y="0"/>
                </a:lnTo>
                <a:close/>
              </a:path>
            </a:pathLst>
          </a:custGeom>
          <a:blipFill>
            <a:blip r:embed="rId8"/>
            <a:stretch>
              <a:fillRect l="0" t="0" r="0" b="0"/>
            </a:stretch>
          </a:blipFill>
        </p:spPr>
      </p:sp>
      <p:sp>
        <p:nvSpPr>
          <p:cNvPr name="TextBox 6" id="6"/>
          <p:cNvSpPr txBox="true"/>
          <p:nvPr/>
        </p:nvSpPr>
        <p:spPr>
          <a:xfrm rot="0">
            <a:off x="259093" y="463179"/>
            <a:ext cx="14070957"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APP DEMOSTRATION </a:t>
            </a:r>
          </a:p>
        </p:txBody>
      </p:sp>
      <p:sp>
        <p:nvSpPr>
          <p:cNvPr name="TextBox 7" id="7"/>
          <p:cNvSpPr txBox="true"/>
          <p:nvPr/>
        </p:nvSpPr>
        <p:spPr>
          <a:xfrm rot="0">
            <a:off x="23631" y="4594516"/>
            <a:ext cx="5931792" cy="612289"/>
          </a:xfrm>
          <a:prstGeom prst="rect">
            <a:avLst/>
          </a:prstGeom>
        </p:spPr>
        <p:txBody>
          <a:bodyPr anchor="t" rtlCol="false" tIns="0" lIns="0" bIns="0" rIns="0">
            <a:spAutoFit/>
          </a:bodyPr>
          <a:lstStyle/>
          <a:p>
            <a:pPr algn="ctr">
              <a:lnSpc>
                <a:spcPts val="2355"/>
              </a:lnSpc>
              <a:spcBef>
                <a:spcPct val="0"/>
              </a:spcBef>
            </a:pPr>
            <a:r>
              <a:rPr lang="en-US" sz="2355">
                <a:solidFill>
                  <a:srgbClr val="7E807C"/>
                </a:solidFill>
                <a:latin typeface="Montserrat Classic Bold"/>
              </a:rPr>
              <a:t>VISIT THE LINK TO  TRY OUR RECOMMENDER ENGINE</a:t>
            </a:r>
          </a:p>
        </p:txBody>
      </p:sp>
      <p:sp>
        <p:nvSpPr>
          <p:cNvPr name="TextBox 8" id="8"/>
          <p:cNvSpPr txBox="true"/>
          <p:nvPr/>
        </p:nvSpPr>
        <p:spPr>
          <a:xfrm rot="0">
            <a:off x="-312429" y="6140255"/>
            <a:ext cx="7139307" cy="299965"/>
          </a:xfrm>
          <a:prstGeom prst="rect">
            <a:avLst/>
          </a:prstGeom>
        </p:spPr>
        <p:txBody>
          <a:bodyPr anchor="t" rtlCol="false" tIns="0" lIns="0" bIns="0" rIns="0">
            <a:spAutoFit/>
          </a:bodyPr>
          <a:lstStyle/>
          <a:p>
            <a:pPr algn="ctr">
              <a:lnSpc>
                <a:spcPts val="2247"/>
              </a:lnSpc>
              <a:spcBef>
                <a:spcPct val="0"/>
              </a:spcBef>
            </a:pPr>
            <a:r>
              <a:rPr lang="en-US" sz="2247" u="sng">
                <a:solidFill>
                  <a:srgbClr val="000000"/>
                </a:solidFill>
                <a:latin typeface="Montserrat Classic Bold"/>
                <a:hlinkClick r:id="rId9" tooltip="https://autonomovies.streamlit.app"/>
              </a:rPr>
              <a:t>HTTPS://AUTONOMOVIES.STREAMLIT.APP/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96460" y="2442330"/>
            <a:ext cx="7988300" cy="7210209"/>
            <a:chOff x="0" y="0"/>
            <a:chExt cx="10651067" cy="9613613"/>
          </a:xfrm>
        </p:grpSpPr>
        <p:pic>
          <p:nvPicPr>
            <p:cNvPr name="Picture 3" id="3"/>
            <p:cNvPicPr>
              <a:picLocks noChangeAspect="true"/>
            </p:cNvPicPr>
            <p:nvPr/>
          </p:nvPicPr>
          <p:blipFill>
            <a:blip r:embed="rId3"/>
            <a:srcRect l="0" t="7788" r="0" b="7788"/>
            <a:stretch>
              <a:fillRect/>
            </a:stretch>
          </p:blipFill>
          <p:spPr>
            <a:xfrm flipH="false" flipV="false">
              <a:off x="0" y="0"/>
              <a:ext cx="10651067" cy="9613613"/>
            </a:xfrm>
            <a:prstGeom prst="rect">
              <a:avLst/>
            </a:prstGeom>
          </p:spPr>
        </p:pic>
      </p:grpSp>
      <p:sp>
        <p:nvSpPr>
          <p:cNvPr name="TextBox 4" id="4"/>
          <p:cNvSpPr txBox="true"/>
          <p:nvPr/>
        </p:nvSpPr>
        <p:spPr>
          <a:xfrm rot="0">
            <a:off x="603861" y="504825"/>
            <a:ext cx="1223023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0UTLINE</a:t>
            </a:r>
          </a:p>
        </p:txBody>
      </p:sp>
      <p:sp>
        <p:nvSpPr>
          <p:cNvPr name="Freeform 5" id="5"/>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1893744"/>
            <a:ext cx="6691682" cy="7758795"/>
          </a:xfrm>
          <a:prstGeom prst="rect">
            <a:avLst/>
          </a:prstGeom>
        </p:spPr>
        <p:txBody>
          <a:bodyPr anchor="t" rtlCol="false" tIns="0" lIns="0" bIns="0" rIns="0">
            <a:spAutoFit/>
          </a:bodyPr>
          <a:lstStyle/>
          <a:p>
            <a:pPr marL="613767" indent="-306883" lvl="1">
              <a:lnSpc>
                <a:spcPts val="7107"/>
              </a:lnSpc>
              <a:buFont typeface="Arial"/>
              <a:buChar char="•"/>
            </a:pPr>
            <a:r>
              <a:rPr lang="en-US" sz="2842">
                <a:solidFill>
                  <a:srgbClr val="2E2E2E"/>
                </a:solidFill>
                <a:latin typeface="Montserrat Classic"/>
              </a:rPr>
              <a:t>WHO WE ARE</a:t>
            </a:r>
          </a:p>
          <a:p>
            <a:pPr marL="613767" indent="-306883" lvl="1">
              <a:lnSpc>
                <a:spcPts val="7107"/>
              </a:lnSpc>
              <a:buFont typeface="Arial"/>
              <a:buChar char="•"/>
            </a:pPr>
            <a:r>
              <a:rPr lang="en-US" sz="2842">
                <a:solidFill>
                  <a:srgbClr val="2E2E2E"/>
                </a:solidFill>
                <a:latin typeface="Montserrat Classic"/>
              </a:rPr>
              <a:t>PROJECT BRIEF</a:t>
            </a:r>
          </a:p>
          <a:p>
            <a:pPr marL="613767" indent="-306883" lvl="1">
              <a:lnSpc>
                <a:spcPts val="7107"/>
              </a:lnSpc>
              <a:buFont typeface="Arial"/>
              <a:buChar char="•"/>
            </a:pPr>
            <a:r>
              <a:rPr lang="en-US" sz="2842">
                <a:solidFill>
                  <a:srgbClr val="2E2E2E"/>
                </a:solidFill>
                <a:latin typeface="Montserrat Classic"/>
              </a:rPr>
              <a:t>EXPLORATORY DATA ANALYSIS</a:t>
            </a:r>
          </a:p>
          <a:p>
            <a:pPr marL="613767" indent="-306883" lvl="1">
              <a:lnSpc>
                <a:spcPts val="7107"/>
              </a:lnSpc>
              <a:buFont typeface="Arial"/>
              <a:buChar char="•"/>
            </a:pPr>
            <a:r>
              <a:rPr lang="en-US" sz="2842">
                <a:solidFill>
                  <a:srgbClr val="2E2E2E"/>
                </a:solidFill>
                <a:latin typeface="Montserrat Classic"/>
              </a:rPr>
              <a:t>FEATURE ENGINEERING</a:t>
            </a:r>
          </a:p>
          <a:p>
            <a:pPr marL="613767" indent="-306883" lvl="1">
              <a:lnSpc>
                <a:spcPts val="7107"/>
              </a:lnSpc>
              <a:buFont typeface="Arial"/>
              <a:buChar char="•"/>
            </a:pPr>
            <a:r>
              <a:rPr lang="en-US" sz="2842">
                <a:solidFill>
                  <a:srgbClr val="2E2E2E"/>
                </a:solidFill>
                <a:latin typeface="Montserrat Classic"/>
              </a:rPr>
              <a:t>DATA MODELLING</a:t>
            </a:r>
          </a:p>
          <a:p>
            <a:pPr marL="613767" indent="-306883" lvl="1">
              <a:lnSpc>
                <a:spcPts val="7107"/>
              </a:lnSpc>
              <a:buFont typeface="Arial"/>
              <a:buChar char="•"/>
            </a:pPr>
            <a:r>
              <a:rPr lang="en-US" sz="2842">
                <a:solidFill>
                  <a:srgbClr val="2E2E2E"/>
                </a:solidFill>
                <a:latin typeface="Montserrat Classic"/>
              </a:rPr>
              <a:t>APP DEMONSTRATION</a:t>
            </a:r>
          </a:p>
          <a:p>
            <a:pPr marL="613767" indent="-306883" lvl="1">
              <a:lnSpc>
                <a:spcPts val="7107"/>
              </a:lnSpc>
              <a:buFont typeface="Arial"/>
              <a:buChar char="•"/>
            </a:pPr>
            <a:r>
              <a:rPr lang="en-US" sz="2842">
                <a:solidFill>
                  <a:srgbClr val="2E2E2E"/>
                </a:solidFill>
                <a:latin typeface="Montserrat Classic"/>
              </a:rPr>
              <a:t>BENEFITS</a:t>
            </a:r>
          </a:p>
          <a:p>
            <a:pPr marL="613767" indent="-306883" lvl="1">
              <a:lnSpc>
                <a:spcPts val="7107"/>
              </a:lnSpc>
              <a:buFont typeface="Arial"/>
              <a:buChar char="•"/>
            </a:pPr>
            <a:r>
              <a:rPr lang="en-US" sz="2842">
                <a:solidFill>
                  <a:srgbClr val="2E2E2E"/>
                </a:solidFill>
                <a:latin typeface="Montserrat Classic"/>
              </a:rPr>
              <a:t>KEY INSIGHTS</a:t>
            </a:r>
          </a:p>
          <a:p>
            <a:pPr marL="613767" indent="-306883" lvl="1">
              <a:lnSpc>
                <a:spcPts val="3979"/>
              </a:lnSpc>
              <a:buFont typeface="Arial"/>
              <a:buChar char="•"/>
            </a:pPr>
            <a:r>
              <a:rPr lang="en-US" sz="2842">
                <a:solidFill>
                  <a:srgbClr val="2E2E2E"/>
                </a:solidFill>
                <a:latin typeface="Montserrat Classic"/>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2301">
            <a:off x="7500393" y="6522347"/>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pic>
        <p:nvPicPr>
          <p:cNvPr name="Picture 5" id="5">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8811" t="1437" r="0" b="1437"/>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90625"/>
            <a:ext cx="7110543"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BENEFITS</a:t>
            </a:r>
          </a:p>
        </p:txBody>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499484"/>
            <a:ext cx="11267887" cy="3241832"/>
          </a:xfrm>
          <a:prstGeom prst="rect">
            <a:avLst/>
          </a:prstGeom>
        </p:spPr>
        <p:txBody>
          <a:bodyPr anchor="t" rtlCol="false" tIns="0" lIns="0" bIns="0" rIns="0">
            <a:spAutoFit/>
          </a:bodyPr>
          <a:lstStyle/>
          <a:p>
            <a:pPr marL="874878" indent="-437439" lvl="1">
              <a:lnSpc>
                <a:spcPts val="6483"/>
              </a:lnSpc>
              <a:buFont typeface="Arial"/>
              <a:buChar char="•"/>
            </a:pPr>
            <a:r>
              <a:rPr lang="en-US" sz="4052">
                <a:solidFill>
                  <a:srgbClr val="2E2E2E"/>
                </a:solidFill>
                <a:latin typeface="Montserrat Classic"/>
              </a:rPr>
              <a:t>Increases customer's satisfaction </a:t>
            </a:r>
          </a:p>
          <a:p>
            <a:pPr marL="874878" indent="-437439" lvl="1">
              <a:lnSpc>
                <a:spcPts val="6483"/>
              </a:lnSpc>
              <a:buFont typeface="Arial"/>
              <a:buChar char="•"/>
            </a:pPr>
            <a:r>
              <a:rPr lang="en-US" sz="4052">
                <a:solidFill>
                  <a:srgbClr val="2E2E2E"/>
                </a:solidFill>
                <a:latin typeface="Montserrat Classic"/>
              </a:rPr>
              <a:t>Increase sales. </a:t>
            </a:r>
          </a:p>
          <a:p>
            <a:pPr marL="874878" indent="-437439" lvl="1">
              <a:lnSpc>
                <a:spcPts val="6483"/>
              </a:lnSpc>
              <a:buFont typeface="Arial"/>
              <a:buChar char="•"/>
            </a:pPr>
            <a:r>
              <a:rPr lang="en-US" sz="4052">
                <a:solidFill>
                  <a:srgbClr val="2E2E2E"/>
                </a:solidFill>
                <a:latin typeface="Montserrat Classic"/>
              </a:rPr>
              <a:t>Increases customer's engagement </a:t>
            </a:r>
          </a:p>
          <a:p>
            <a:pPr marL="874878" indent="-437439" lvl="1">
              <a:lnSpc>
                <a:spcPts val="6483"/>
              </a:lnSpc>
              <a:buFont typeface="Arial"/>
              <a:buChar char="•"/>
            </a:pPr>
            <a:r>
              <a:rPr lang="en-US" sz="4052">
                <a:solidFill>
                  <a:srgbClr val="2E2E2E"/>
                </a:solidFill>
                <a:latin typeface="Montserrat Classic"/>
              </a:rPr>
              <a:t>Brings in new customers.  </a:t>
            </a:r>
          </a:p>
        </p:txBody>
      </p:sp>
      <p:sp>
        <p:nvSpPr>
          <p:cNvPr name="Freeform 5" id="5"/>
          <p:cNvSpPr/>
          <p:nvPr/>
        </p:nvSpPr>
        <p:spPr>
          <a:xfrm flipH="true" flipV="false" rot="5242519">
            <a:off x="9437668" y="-1378712"/>
            <a:ext cx="11223355" cy="9121526"/>
          </a:xfrm>
          <a:custGeom>
            <a:avLst/>
            <a:gdLst/>
            <a:ahLst/>
            <a:cxnLst/>
            <a:rect r="r" b="b" t="t" l="l"/>
            <a:pathLst>
              <a:path h="9121526" w="11223355">
                <a:moveTo>
                  <a:pt x="11223355" y="0"/>
                </a:moveTo>
                <a:lnTo>
                  <a:pt x="0" y="0"/>
                </a:lnTo>
                <a:lnTo>
                  <a:pt x="0" y="9121527"/>
                </a:lnTo>
                <a:lnTo>
                  <a:pt x="11223355" y="9121527"/>
                </a:lnTo>
                <a:lnTo>
                  <a:pt x="11223355"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KEY INSIGHTS</a:t>
            </a:r>
          </a:p>
        </p:txBody>
      </p:sp>
      <p:sp>
        <p:nvSpPr>
          <p:cNvPr name="TextBox 3" id="3"/>
          <p:cNvSpPr txBox="true"/>
          <p:nvPr/>
        </p:nvSpPr>
        <p:spPr>
          <a:xfrm rot="0">
            <a:off x="840094" y="3217517"/>
            <a:ext cx="14042404" cy="6792234"/>
          </a:xfrm>
          <a:prstGeom prst="rect">
            <a:avLst/>
          </a:prstGeom>
        </p:spPr>
        <p:txBody>
          <a:bodyPr anchor="t" rtlCol="false" tIns="0" lIns="0" bIns="0" rIns="0">
            <a:spAutoFit/>
          </a:bodyPr>
          <a:lstStyle/>
          <a:p>
            <a:pPr>
              <a:lnSpc>
                <a:spcPts val="6039"/>
              </a:lnSpc>
            </a:pPr>
            <a:r>
              <a:rPr lang="en-US" sz="3774">
                <a:solidFill>
                  <a:srgbClr val="2E2E2E"/>
                </a:solidFill>
                <a:latin typeface="Montserrat Classic"/>
              </a:rPr>
              <a:t>What we learnt</a:t>
            </a:r>
          </a:p>
          <a:p>
            <a:pPr marL="814991" indent="-407495" lvl="1">
              <a:lnSpc>
                <a:spcPts val="6039"/>
              </a:lnSpc>
              <a:buFont typeface="Arial"/>
              <a:buChar char="•"/>
            </a:pPr>
            <a:r>
              <a:rPr lang="en-US" sz="3774">
                <a:solidFill>
                  <a:srgbClr val="2E2E2E"/>
                </a:solidFill>
                <a:latin typeface="Montserrat Classic"/>
              </a:rPr>
              <a:t>Unique Ratings</a:t>
            </a:r>
          </a:p>
          <a:p>
            <a:pPr marL="814991" indent="-407495" lvl="1">
              <a:lnSpc>
                <a:spcPts val="6039"/>
              </a:lnSpc>
              <a:buFont typeface="Arial"/>
              <a:buChar char="•"/>
            </a:pPr>
            <a:r>
              <a:rPr lang="en-US" sz="3774">
                <a:solidFill>
                  <a:srgbClr val="2E2E2E"/>
                </a:solidFill>
                <a:latin typeface="Montserrat Classic"/>
              </a:rPr>
              <a:t>Investigating users and distribution of genres.</a:t>
            </a:r>
          </a:p>
          <a:p>
            <a:pPr marL="814991" indent="-407495" lvl="1">
              <a:lnSpc>
                <a:spcPts val="6039"/>
              </a:lnSpc>
              <a:buFont typeface="Arial"/>
              <a:buChar char="•"/>
            </a:pPr>
            <a:r>
              <a:rPr lang="en-US" sz="3774">
                <a:solidFill>
                  <a:srgbClr val="2E2E2E"/>
                </a:solidFill>
                <a:latin typeface="Montserrat Classic"/>
              </a:rPr>
              <a:t>Diversity of the data </a:t>
            </a:r>
          </a:p>
          <a:p>
            <a:pPr marL="814991" indent="-407495" lvl="1">
              <a:lnSpc>
                <a:spcPts val="6039"/>
              </a:lnSpc>
              <a:buFont typeface="Arial"/>
              <a:buChar char="•"/>
            </a:pPr>
            <a:r>
              <a:rPr lang="en-US" sz="3774">
                <a:solidFill>
                  <a:srgbClr val="2E2E2E"/>
                </a:solidFill>
                <a:latin typeface="Montserrat Classic"/>
              </a:rPr>
              <a:t>Recommendation Function</a:t>
            </a:r>
          </a:p>
          <a:p>
            <a:pPr marL="814991" indent="-407495" lvl="1">
              <a:lnSpc>
                <a:spcPts val="6039"/>
              </a:lnSpc>
              <a:buFont typeface="Arial"/>
              <a:buChar char="•"/>
            </a:pPr>
            <a:r>
              <a:rPr lang="en-US" sz="3774">
                <a:solidFill>
                  <a:srgbClr val="2E2E2E"/>
                </a:solidFill>
                <a:latin typeface="Montserrat Classic"/>
              </a:rPr>
              <a:t>SVD Model</a:t>
            </a:r>
          </a:p>
          <a:p>
            <a:pPr>
              <a:lnSpc>
                <a:spcPts val="6039"/>
              </a:lnSpc>
            </a:pPr>
          </a:p>
          <a:p>
            <a:pPr>
              <a:lnSpc>
                <a:spcPts val="6039"/>
              </a:lnSpc>
            </a:pPr>
          </a:p>
          <a:p>
            <a:pPr>
              <a:lnSpc>
                <a:spcPts val="6039"/>
              </a:lnSpc>
            </a:pP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766807">
            <a:off x="10682539" y="-2175521"/>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873962" y="3219447"/>
            <a:ext cx="8540077" cy="4010031"/>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CONCLUSION</a:t>
            </a:r>
          </a:p>
          <a:p>
            <a:pPr>
              <a:lnSpc>
                <a:spcPts val="9000"/>
              </a:lnSpc>
            </a:pPr>
          </a:p>
          <a:p>
            <a:pPr>
              <a:lnSpc>
                <a:spcPts val="9000"/>
              </a:lnSpc>
            </a:pPr>
          </a:p>
          <a:p>
            <a:pPr>
              <a:lnSpc>
                <a:spcPts val="4500"/>
              </a:lnSpc>
            </a:pPr>
            <a:r>
              <a:rPr lang="en-US" sz="4500">
                <a:solidFill>
                  <a:srgbClr val="004AAD"/>
                </a:solidFill>
                <a:latin typeface="Montserrat Classic Bold"/>
              </a:rPr>
              <a:t>               </a:t>
            </a:r>
            <a:r>
              <a:rPr lang="en-US" sz="4500">
                <a:solidFill>
                  <a:srgbClr val="000000"/>
                </a:solidFill>
                <a:latin typeface="Montserrat Classic Bold"/>
              </a:rPr>
              <a:t>QUESTIONS?</a:t>
            </a:r>
          </a:p>
        </p:txBody>
      </p:sp>
      <p:sp>
        <p:nvSpPr>
          <p:cNvPr name="Freeform 3" id="3"/>
          <p:cNvSpPr/>
          <p:nvPr/>
        </p:nvSpPr>
        <p:spPr>
          <a:xfrm flipH="false" flipV="false" rot="-1930669">
            <a:off x="-125961" y="-8602778"/>
            <a:ext cx="18539921" cy="18539921"/>
          </a:xfrm>
          <a:custGeom>
            <a:avLst/>
            <a:gdLst/>
            <a:ahLst/>
            <a:cxnLst/>
            <a:rect r="r" b="b" t="t" l="l"/>
            <a:pathLst>
              <a:path h="18539921" w="18539921">
                <a:moveTo>
                  <a:pt x="0" y="0"/>
                </a:moveTo>
                <a:lnTo>
                  <a:pt x="18539922" y="0"/>
                </a:lnTo>
                <a:lnTo>
                  <a:pt x="18539922"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49231" y="2173365"/>
            <a:ext cx="10634413" cy="2765580"/>
          </a:xfrm>
          <a:prstGeom prst="rect">
            <a:avLst/>
          </a:prstGeom>
        </p:spPr>
        <p:txBody>
          <a:bodyPr anchor="t" rtlCol="false" tIns="0" lIns="0" bIns="0" rIns="0">
            <a:spAutoFit/>
          </a:bodyPr>
          <a:lstStyle/>
          <a:p>
            <a:pPr>
              <a:lnSpc>
                <a:spcPts val="10631"/>
              </a:lnSpc>
            </a:pPr>
            <a:r>
              <a:rPr lang="en-US" sz="10631" spc="-361">
                <a:solidFill>
                  <a:srgbClr val="004AAD"/>
                </a:solidFill>
                <a:latin typeface="Montserrat Classic Bold"/>
              </a:rPr>
              <a:t>LET'S CONNECT WITH US!</a:t>
            </a:r>
          </a:p>
        </p:txBody>
      </p:sp>
      <p:sp>
        <p:nvSpPr>
          <p:cNvPr name="TextBox 3" id="3"/>
          <p:cNvSpPr txBox="true"/>
          <p:nvPr/>
        </p:nvSpPr>
        <p:spPr>
          <a:xfrm rot="0">
            <a:off x="1028700" y="7431195"/>
            <a:ext cx="3247071" cy="405636"/>
          </a:xfrm>
          <a:prstGeom prst="rect">
            <a:avLst/>
          </a:prstGeom>
        </p:spPr>
        <p:txBody>
          <a:bodyPr anchor="t" rtlCol="false" tIns="0" lIns="0" bIns="0" rIns="0">
            <a:spAutoFit/>
          </a:bodyPr>
          <a:lstStyle/>
          <a:p>
            <a:pPr>
              <a:lnSpc>
                <a:spcPts val="3358"/>
              </a:lnSpc>
            </a:pPr>
            <a:r>
              <a:rPr lang="en-US" sz="2399">
                <a:solidFill>
                  <a:srgbClr val="2E2E2E"/>
                </a:solidFill>
                <a:latin typeface="Montserrat Classic"/>
              </a:rPr>
              <a:t>+123-456-7890</a:t>
            </a:r>
          </a:p>
        </p:txBody>
      </p:sp>
      <p:sp>
        <p:nvSpPr>
          <p:cNvPr name="TextBox 4" id="4"/>
          <p:cNvSpPr txBox="true"/>
          <p:nvPr/>
        </p:nvSpPr>
        <p:spPr>
          <a:xfrm rot="0">
            <a:off x="1028700" y="8145541"/>
            <a:ext cx="4626743" cy="405785"/>
          </a:xfrm>
          <a:prstGeom prst="rect">
            <a:avLst/>
          </a:prstGeom>
        </p:spPr>
        <p:txBody>
          <a:bodyPr anchor="t" rtlCol="false" tIns="0" lIns="0" bIns="0" rIns="0">
            <a:spAutoFit/>
          </a:bodyPr>
          <a:lstStyle/>
          <a:p>
            <a:pPr>
              <a:lnSpc>
                <a:spcPts val="3358"/>
              </a:lnSpc>
            </a:pPr>
            <a:r>
              <a:rPr lang="en-US" sz="2399">
                <a:solidFill>
                  <a:srgbClr val="2E2E2E"/>
                </a:solidFill>
                <a:latin typeface="Montserrat Classic"/>
              </a:rPr>
              <a:t>autoinsights@ai.co.za</a:t>
            </a:r>
          </a:p>
        </p:txBody>
      </p:sp>
      <p:sp>
        <p:nvSpPr>
          <p:cNvPr name="TextBox 5" id="5"/>
          <p:cNvSpPr txBox="true"/>
          <p:nvPr/>
        </p:nvSpPr>
        <p:spPr>
          <a:xfrm rot="0">
            <a:off x="1028700" y="8852515"/>
            <a:ext cx="4794862" cy="405785"/>
          </a:xfrm>
          <a:prstGeom prst="rect">
            <a:avLst/>
          </a:prstGeom>
        </p:spPr>
        <p:txBody>
          <a:bodyPr anchor="t" rtlCol="false" tIns="0" lIns="0" bIns="0" rIns="0">
            <a:spAutoFit/>
          </a:bodyPr>
          <a:lstStyle/>
          <a:p>
            <a:pPr>
              <a:lnSpc>
                <a:spcPts val="3358"/>
              </a:lnSpc>
            </a:pPr>
            <a:r>
              <a:rPr lang="en-US" sz="2399" spc="119">
                <a:solidFill>
                  <a:srgbClr val="2E2E2E"/>
                </a:solidFill>
                <a:latin typeface="Montserrat Classic"/>
              </a:rPr>
              <a:t>www.autoinsights.com</a:t>
            </a:r>
          </a:p>
        </p:txBody>
      </p:sp>
      <p:sp>
        <p:nvSpPr>
          <p:cNvPr name="Freeform 6" id="6"/>
          <p:cNvSpPr/>
          <p:nvPr/>
        </p:nvSpPr>
        <p:spPr>
          <a:xfrm flipH="false" flipV="false" rot="-1766807">
            <a:off x="10603454"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030446" y="3701501"/>
            <a:ext cx="3094037" cy="3777319"/>
          </a:xfrm>
          <a:custGeom>
            <a:avLst/>
            <a:gdLst/>
            <a:ahLst/>
            <a:cxnLst/>
            <a:rect r="r" b="b" t="t" l="l"/>
            <a:pathLst>
              <a:path h="3777319" w="3094037">
                <a:moveTo>
                  <a:pt x="0" y="0"/>
                </a:moveTo>
                <a:lnTo>
                  <a:pt x="3094037" y="0"/>
                </a:lnTo>
                <a:lnTo>
                  <a:pt x="3094037" y="3777319"/>
                </a:lnTo>
                <a:lnTo>
                  <a:pt x="0" y="37773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11817056" y="1129000"/>
            <a:ext cx="10884489" cy="8846121"/>
          </a:xfrm>
          <a:custGeom>
            <a:avLst/>
            <a:gdLst/>
            <a:ahLst/>
            <a:cxnLst/>
            <a:rect r="r" b="b" t="t" l="l"/>
            <a:pathLst>
              <a:path h="8846121" w="10884489">
                <a:moveTo>
                  <a:pt x="0" y="0"/>
                </a:moveTo>
                <a:lnTo>
                  <a:pt x="10884488" y="0"/>
                </a:lnTo>
                <a:lnTo>
                  <a:pt x="10884488" y="8846121"/>
                </a:lnTo>
                <a:lnTo>
                  <a:pt x="0" y="884612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63831" y="1808956"/>
            <a:ext cx="4035913" cy="4753216"/>
          </a:xfrm>
          <a:custGeom>
            <a:avLst/>
            <a:gdLst/>
            <a:ahLst/>
            <a:cxnLst/>
            <a:rect r="r" b="b" t="t" l="l"/>
            <a:pathLst>
              <a:path h="4753216" w="4035913">
                <a:moveTo>
                  <a:pt x="0" y="0"/>
                </a:moveTo>
                <a:lnTo>
                  <a:pt x="4035913" y="0"/>
                </a:lnTo>
                <a:lnTo>
                  <a:pt x="4035913" y="4753216"/>
                </a:lnTo>
                <a:lnTo>
                  <a:pt x="0" y="47532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126751" y="7186718"/>
            <a:ext cx="12510073" cy="1300301"/>
          </a:xfrm>
          <a:prstGeom prst="rect">
            <a:avLst/>
          </a:prstGeom>
        </p:spPr>
        <p:txBody>
          <a:bodyPr anchor="t" rtlCol="false" tIns="0" lIns="0" bIns="0" rIns="0">
            <a:spAutoFit/>
          </a:bodyPr>
          <a:lstStyle/>
          <a:p>
            <a:pPr>
              <a:lnSpc>
                <a:spcPts val="10620"/>
              </a:lnSpc>
              <a:spcBef>
                <a:spcPct val="0"/>
              </a:spcBef>
            </a:pPr>
            <a:r>
              <a:rPr lang="en-US" sz="7586">
                <a:solidFill>
                  <a:srgbClr val="004AAD"/>
                </a:solidFill>
                <a:latin typeface="Montserrat Classic Bold"/>
              </a:rPr>
              <a:t>AUTONOMOUS INSIGHTS</a:t>
            </a:r>
          </a:p>
        </p:txBody>
      </p:sp>
      <p:sp>
        <p:nvSpPr>
          <p:cNvPr name="Freeform 5" id="5"/>
          <p:cNvSpPr/>
          <p:nvPr/>
        </p:nvSpPr>
        <p:spPr>
          <a:xfrm flipH="true" flipV="false" rot="8905814">
            <a:off x="-3724596" y="5694825"/>
            <a:ext cx="11300655" cy="9184351"/>
          </a:xfrm>
          <a:custGeom>
            <a:avLst/>
            <a:gdLst/>
            <a:ahLst/>
            <a:cxnLst/>
            <a:rect r="r" b="b" t="t" l="l"/>
            <a:pathLst>
              <a:path h="9184351" w="11300655">
                <a:moveTo>
                  <a:pt x="11300655" y="0"/>
                </a:moveTo>
                <a:lnTo>
                  <a:pt x="0" y="0"/>
                </a:lnTo>
                <a:lnTo>
                  <a:pt x="0" y="9184350"/>
                </a:lnTo>
                <a:lnTo>
                  <a:pt x="11300655" y="9184350"/>
                </a:lnTo>
                <a:lnTo>
                  <a:pt x="11300655"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625759">
            <a:off x="-2655734" y="-5287454"/>
            <a:ext cx="10884489" cy="8846121"/>
          </a:xfrm>
          <a:custGeom>
            <a:avLst/>
            <a:gdLst/>
            <a:ahLst/>
            <a:cxnLst/>
            <a:rect r="r" b="b" t="t" l="l"/>
            <a:pathLst>
              <a:path h="8846121" w="10884489">
                <a:moveTo>
                  <a:pt x="0" y="0"/>
                </a:moveTo>
                <a:lnTo>
                  <a:pt x="10884488" y="0"/>
                </a:lnTo>
                <a:lnTo>
                  <a:pt x="10884488" y="8846121"/>
                </a:lnTo>
                <a:lnTo>
                  <a:pt x="0" y="884612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6097669"/>
            <a:ext cx="2381250" cy="3333750"/>
          </a:xfrm>
          <a:custGeom>
            <a:avLst/>
            <a:gdLst/>
            <a:ahLst/>
            <a:cxnLst/>
            <a:rect r="r" b="b" t="t" l="l"/>
            <a:pathLst>
              <a:path h="3333750" w="2381250">
                <a:moveTo>
                  <a:pt x="0" y="0"/>
                </a:moveTo>
                <a:lnTo>
                  <a:pt x="2381250" y="0"/>
                </a:lnTo>
                <a:lnTo>
                  <a:pt x="2381250" y="3333750"/>
                </a:lnTo>
                <a:lnTo>
                  <a:pt x="0" y="3333750"/>
                </a:lnTo>
                <a:lnTo>
                  <a:pt x="0" y="0"/>
                </a:lnTo>
                <a:close/>
              </a:path>
            </a:pathLst>
          </a:custGeom>
          <a:blipFill>
            <a:blip r:embed="rId4"/>
            <a:stretch>
              <a:fillRect l="-60755" t="-43405" r="-62694" b="-69403"/>
            </a:stretch>
          </a:blipFill>
        </p:spPr>
      </p:sp>
      <p:sp>
        <p:nvSpPr>
          <p:cNvPr name="Freeform 4" id="4"/>
          <p:cNvSpPr/>
          <p:nvPr/>
        </p:nvSpPr>
        <p:spPr>
          <a:xfrm flipH="false" flipV="false" rot="-240000">
            <a:off x="594961" y="6018676"/>
            <a:ext cx="2608000" cy="3491737"/>
          </a:xfrm>
          <a:custGeom>
            <a:avLst/>
            <a:gdLst/>
            <a:ahLst/>
            <a:cxnLst/>
            <a:rect r="r" b="b" t="t" l="l"/>
            <a:pathLst>
              <a:path h="3491737" w="2608000">
                <a:moveTo>
                  <a:pt x="232551" y="0"/>
                </a:moveTo>
                <a:lnTo>
                  <a:pt x="2608000" y="166107"/>
                </a:lnTo>
                <a:lnTo>
                  <a:pt x="2375449" y="3491736"/>
                </a:lnTo>
                <a:lnTo>
                  <a:pt x="0" y="3325629"/>
                </a:lnTo>
                <a:lnTo>
                  <a:pt x="232551" y="0"/>
                </a:lnTo>
                <a:close/>
              </a:path>
            </a:pathLst>
          </a:custGeom>
          <a:blipFill>
            <a:blip r:embed="rId5"/>
            <a:stretch>
              <a:fillRect l="-9945" t="-23039" r="-285" b="-46390"/>
            </a:stretch>
          </a:blipFill>
        </p:spPr>
      </p:sp>
      <p:sp>
        <p:nvSpPr>
          <p:cNvPr name="Freeform 5" id="5"/>
          <p:cNvSpPr/>
          <p:nvPr/>
        </p:nvSpPr>
        <p:spPr>
          <a:xfrm flipH="false" flipV="false" rot="240000">
            <a:off x="4677700" y="2057945"/>
            <a:ext cx="2608000" cy="3491737"/>
          </a:xfrm>
          <a:custGeom>
            <a:avLst/>
            <a:gdLst/>
            <a:ahLst/>
            <a:cxnLst/>
            <a:rect r="r" b="b" t="t" l="l"/>
            <a:pathLst>
              <a:path h="3491737" w="2608000">
                <a:moveTo>
                  <a:pt x="0" y="166107"/>
                </a:moveTo>
                <a:lnTo>
                  <a:pt x="2375449" y="0"/>
                </a:lnTo>
                <a:lnTo>
                  <a:pt x="2608000" y="3325629"/>
                </a:lnTo>
                <a:lnTo>
                  <a:pt x="232551" y="3491737"/>
                </a:lnTo>
                <a:lnTo>
                  <a:pt x="0" y="166107"/>
                </a:lnTo>
                <a:close/>
              </a:path>
            </a:pathLst>
          </a:custGeom>
          <a:blipFill>
            <a:blip r:embed="rId6"/>
            <a:stretch>
              <a:fillRect l="-53481" t="0" r="-47005" b="-105442"/>
            </a:stretch>
          </a:blipFill>
        </p:spPr>
      </p:sp>
      <p:sp>
        <p:nvSpPr>
          <p:cNvPr name="Freeform 6" id="6"/>
          <p:cNvSpPr/>
          <p:nvPr/>
        </p:nvSpPr>
        <p:spPr>
          <a:xfrm flipH="false" flipV="false" rot="-306000">
            <a:off x="9000538" y="2037697"/>
            <a:ext cx="2668174" cy="3532231"/>
          </a:xfrm>
          <a:custGeom>
            <a:avLst/>
            <a:gdLst/>
            <a:ahLst/>
            <a:cxnLst/>
            <a:rect r="r" b="b" t="t" l="l"/>
            <a:pathLst>
              <a:path h="3532231" w="2668174">
                <a:moveTo>
                  <a:pt x="296351" y="0"/>
                </a:moveTo>
                <a:lnTo>
                  <a:pt x="2668174" y="211680"/>
                </a:lnTo>
                <a:lnTo>
                  <a:pt x="2371823" y="3532232"/>
                </a:lnTo>
                <a:lnTo>
                  <a:pt x="0" y="3320552"/>
                </a:lnTo>
                <a:lnTo>
                  <a:pt x="296351" y="0"/>
                </a:lnTo>
                <a:close/>
              </a:path>
            </a:pathLst>
          </a:custGeom>
          <a:blipFill>
            <a:blip r:embed="rId7"/>
            <a:stretch>
              <a:fillRect l="-15906" t="-17652" r="-12251" b="-3246"/>
            </a:stretch>
          </a:blipFill>
        </p:spPr>
      </p:sp>
      <p:sp>
        <p:nvSpPr>
          <p:cNvPr name="Freeform 7" id="7"/>
          <p:cNvSpPr/>
          <p:nvPr/>
        </p:nvSpPr>
        <p:spPr>
          <a:xfrm flipH="false" flipV="false" rot="0">
            <a:off x="4791075" y="6097669"/>
            <a:ext cx="2381250" cy="3333750"/>
          </a:xfrm>
          <a:custGeom>
            <a:avLst/>
            <a:gdLst/>
            <a:ahLst/>
            <a:cxnLst/>
            <a:rect r="r" b="b" t="t" l="l"/>
            <a:pathLst>
              <a:path h="3333750" w="2381250">
                <a:moveTo>
                  <a:pt x="0" y="0"/>
                </a:moveTo>
                <a:lnTo>
                  <a:pt x="2381250" y="0"/>
                </a:lnTo>
                <a:lnTo>
                  <a:pt x="2381250" y="3333750"/>
                </a:lnTo>
                <a:lnTo>
                  <a:pt x="0" y="3333750"/>
                </a:lnTo>
                <a:lnTo>
                  <a:pt x="0" y="0"/>
                </a:lnTo>
                <a:close/>
              </a:path>
            </a:pathLst>
          </a:custGeom>
          <a:blipFill>
            <a:blip r:embed="rId8"/>
            <a:stretch>
              <a:fillRect l="-76237" t="0" r="-74741" b="-79270"/>
            </a:stretch>
          </a:blipFill>
        </p:spPr>
      </p:sp>
      <p:sp>
        <p:nvSpPr>
          <p:cNvPr name="Freeform 8" id="8"/>
          <p:cNvSpPr/>
          <p:nvPr/>
        </p:nvSpPr>
        <p:spPr>
          <a:xfrm flipH="false" flipV="false" rot="312000">
            <a:off x="562163" y="2035889"/>
            <a:ext cx="2673596" cy="3535848"/>
          </a:xfrm>
          <a:custGeom>
            <a:avLst/>
            <a:gdLst/>
            <a:ahLst/>
            <a:cxnLst/>
            <a:rect r="r" b="b" t="t" l="l"/>
            <a:pathLst>
              <a:path h="3535848" w="2673596">
                <a:moveTo>
                  <a:pt x="0" y="215819"/>
                </a:moveTo>
                <a:lnTo>
                  <a:pt x="2371450" y="0"/>
                </a:lnTo>
                <a:lnTo>
                  <a:pt x="2673596" y="3320030"/>
                </a:lnTo>
                <a:lnTo>
                  <a:pt x="302146" y="3535848"/>
                </a:lnTo>
                <a:lnTo>
                  <a:pt x="0" y="215819"/>
                </a:lnTo>
                <a:close/>
              </a:path>
            </a:pathLst>
          </a:custGeom>
          <a:blipFill>
            <a:blip r:embed="rId9"/>
            <a:stretch>
              <a:fillRect l="-5303" t="-6998" r="-5850" b="-364"/>
            </a:stretch>
          </a:blipFill>
        </p:spPr>
      </p:sp>
      <p:sp>
        <p:nvSpPr>
          <p:cNvPr name="Freeform 9" id="9"/>
          <p:cNvSpPr/>
          <p:nvPr/>
        </p:nvSpPr>
        <p:spPr>
          <a:xfrm flipH="false" flipV="false" rot="0">
            <a:off x="13496925" y="2136938"/>
            <a:ext cx="2381250" cy="3333750"/>
          </a:xfrm>
          <a:custGeom>
            <a:avLst/>
            <a:gdLst/>
            <a:ahLst/>
            <a:cxnLst/>
            <a:rect r="r" b="b" t="t" l="l"/>
            <a:pathLst>
              <a:path h="3333750" w="2381250">
                <a:moveTo>
                  <a:pt x="0" y="0"/>
                </a:moveTo>
                <a:lnTo>
                  <a:pt x="2381250" y="0"/>
                </a:lnTo>
                <a:lnTo>
                  <a:pt x="2381250" y="3333750"/>
                </a:lnTo>
                <a:lnTo>
                  <a:pt x="0" y="3333750"/>
                </a:lnTo>
                <a:lnTo>
                  <a:pt x="0" y="0"/>
                </a:lnTo>
                <a:close/>
              </a:path>
            </a:pathLst>
          </a:custGeom>
          <a:blipFill>
            <a:blip r:embed="rId10"/>
            <a:stretch>
              <a:fillRect l="-113586" t="-70621" r="-112245" b="-98709"/>
            </a:stretch>
          </a:blipFill>
        </p:spPr>
      </p:sp>
      <p:sp>
        <p:nvSpPr>
          <p:cNvPr name="Freeform 10" id="10"/>
          <p:cNvSpPr/>
          <p:nvPr/>
        </p:nvSpPr>
        <p:spPr>
          <a:xfrm flipH="false" flipV="false" rot="0">
            <a:off x="13496925" y="6097669"/>
            <a:ext cx="2381250" cy="3333750"/>
          </a:xfrm>
          <a:custGeom>
            <a:avLst/>
            <a:gdLst/>
            <a:ahLst/>
            <a:cxnLst/>
            <a:rect r="r" b="b" t="t" l="l"/>
            <a:pathLst>
              <a:path h="3333750" w="2381250">
                <a:moveTo>
                  <a:pt x="0" y="0"/>
                </a:moveTo>
                <a:lnTo>
                  <a:pt x="2381250" y="0"/>
                </a:lnTo>
                <a:lnTo>
                  <a:pt x="2381250" y="3333750"/>
                </a:lnTo>
                <a:lnTo>
                  <a:pt x="0" y="3333750"/>
                </a:lnTo>
                <a:lnTo>
                  <a:pt x="0" y="0"/>
                </a:lnTo>
                <a:close/>
              </a:path>
            </a:pathLst>
          </a:custGeom>
          <a:blipFill>
            <a:blip r:embed="rId11"/>
            <a:stretch>
              <a:fillRect l="-69497" t="-8810" r="-59247" b="-37568"/>
            </a:stretch>
          </a:blipFill>
        </p:spPr>
      </p:sp>
      <p:sp>
        <p:nvSpPr>
          <p:cNvPr name="TextBox 11" id="11"/>
          <p:cNvSpPr txBox="true"/>
          <p:nvPr/>
        </p:nvSpPr>
        <p:spPr>
          <a:xfrm rot="0">
            <a:off x="359444" y="473401"/>
            <a:ext cx="13048615"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OUR TEAM</a:t>
            </a:r>
          </a:p>
        </p:txBody>
      </p:sp>
      <p:sp>
        <p:nvSpPr>
          <p:cNvPr name="TextBox 12" id="12"/>
          <p:cNvSpPr txBox="true"/>
          <p:nvPr/>
        </p:nvSpPr>
        <p:spPr>
          <a:xfrm rot="0">
            <a:off x="924792" y="5602369"/>
            <a:ext cx="1948339" cy="209550"/>
          </a:xfrm>
          <a:prstGeom prst="rect">
            <a:avLst/>
          </a:prstGeom>
        </p:spPr>
        <p:txBody>
          <a:bodyPr anchor="t" rtlCol="false" tIns="0" lIns="0" bIns="0" rIns="0">
            <a:spAutoFit/>
          </a:bodyPr>
          <a:lstStyle/>
          <a:p>
            <a:pPr algn="ctr">
              <a:lnSpc>
                <a:spcPts val="1500"/>
              </a:lnSpc>
              <a:spcBef>
                <a:spcPct val="0"/>
              </a:spcBef>
            </a:pPr>
            <a:r>
              <a:rPr lang="en-US" sz="1500">
                <a:solidFill>
                  <a:srgbClr val="004AAD"/>
                </a:solidFill>
                <a:latin typeface="Montserrat Classic Bold"/>
              </a:rPr>
              <a:t>HARMONY MNCUBE</a:t>
            </a:r>
          </a:p>
        </p:txBody>
      </p:sp>
      <p:sp>
        <p:nvSpPr>
          <p:cNvPr name="TextBox 13" id="13"/>
          <p:cNvSpPr txBox="true"/>
          <p:nvPr/>
        </p:nvSpPr>
        <p:spPr>
          <a:xfrm rot="0">
            <a:off x="9425067" y="5602369"/>
            <a:ext cx="1819116" cy="209550"/>
          </a:xfrm>
          <a:prstGeom prst="rect">
            <a:avLst/>
          </a:prstGeom>
        </p:spPr>
        <p:txBody>
          <a:bodyPr anchor="t" rtlCol="false" tIns="0" lIns="0" bIns="0" rIns="0">
            <a:spAutoFit/>
          </a:bodyPr>
          <a:lstStyle/>
          <a:p>
            <a:pPr algn="ctr">
              <a:lnSpc>
                <a:spcPts val="1500"/>
              </a:lnSpc>
              <a:spcBef>
                <a:spcPct val="0"/>
              </a:spcBef>
            </a:pPr>
            <a:r>
              <a:rPr lang="en-US" sz="1500">
                <a:solidFill>
                  <a:srgbClr val="004AAD"/>
                </a:solidFill>
                <a:latin typeface="Montserrat Classic Bold"/>
              </a:rPr>
              <a:t>YVONNE MALINGA</a:t>
            </a:r>
          </a:p>
        </p:txBody>
      </p:sp>
      <p:sp>
        <p:nvSpPr>
          <p:cNvPr name="TextBox 14" id="14"/>
          <p:cNvSpPr txBox="true"/>
          <p:nvPr/>
        </p:nvSpPr>
        <p:spPr>
          <a:xfrm rot="0">
            <a:off x="9146381" y="9717169"/>
            <a:ext cx="2378869" cy="209550"/>
          </a:xfrm>
          <a:prstGeom prst="rect">
            <a:avLst/>
          </a:prstGeom>
        </p:spPr>
        <p:txBody>
          <a:bodyPr anchor="t" rtlCol="false" tIns="0" lIns="0" bIns="0" rIns="0">
            <a:spAutoFit/>
          </a:bodyPr>
          <a:lstStyle/>
          <a:p>
            <a:pPr algn="ctr">
              <a:lnSpc>
                <a:spcPts val="1500"/>
              </a:lnSpc>
              <a:spcBef>
                <a:spcPct val="0"/>
              </a:spcBef>
            </a:pPr>
            <a:r>
              <a:rPr lang="en-US" sz="1500">
                <a:solidFill>
                  <a:srgbClr val="004AAD"/>
                </a:solidFill>
                <a:latin typeface="Montserrat Classic Bold"/>
              </a:rPr>
              <a:t>LEHLOHONOLO RADEBE</a:t>
            </a:r>
          </a:p>
        </p:txBody>
      </p:sp>
      <p:sp>
        <p:nvSpPr>
          <p:cNvPr name="TextBox 15" id="15"/>
          <p:cNvSpPr txBox="true"/>
          <p:nvPr/>
        </p:nvSpPr>
        <p:spPr>
          <a:xfrm rot="0">
            <a:off x="5170170" y="9717169"/>
            <a:ext cx="1623060" cy="209550"/>
          </a:xfrm>
          <a:prstGeom prst="rect">
            <a:avLst/>
          </a:prstGeom>
        </p:spPr>
        <p:txBody>
          <a:bodyPr anchor="t" rtlCol="false" tIns="0" lIns="0" bIns="0" rIns="0">
            <a:spAutoFit/>
          </a:bodyPr>
          <a:lstStyle/>
          <a:p>
            <a:pPr algn="ctr">
              <a:lnSpc>
                <a:spcPts val="1500"/>
              </a:lnSpc>
              <a:spcBef>
                <a:spcPct val="0"/>
              </a:spcBef>
            </a:pPr>
            <a:r>
              <a:rPr lang="en-US" sz="1500">
                <a:solidFill>
                  <a:srgbClr val="004AAD"/>
                </a:solidFill>
                <a:latin typeface="Montserrat Classic Bold"/>
              </a:rPr>
              <a:t>NDUMISO NKOSI</a:t>
            </a:r>
          </a:p>
        </p:txBody>
      </p:sp>
      <p:sp>
        <p:nvSpPr>
          <p:cNvPr name="TextBox 16" id="16"/>
          <p:cNvSpPr txBox="true"/>
          <p:nvPr/>
        </p:nvSpPr>
        <p:spPr>
          <a:xfrm rot="0">
            <a:off x="611022" y="9736219"/>
            <a:ext cx="2575878" cy="400050"/>
          </a:xfrm>
          <a:prstGeom prst="rect">
            <a:avLst/>
          </a:prstGeom>
        </p:spPr>
        <p:txBody>
          <a:bodyPr anchor="t" rtlCol="false" tIns="0" lIns="0" bIns="0" rIns="0">
            <a:spAutoFit/>
          </a:bodyPr>
          <a:lstStyle/>
          <a:p>
            <a:pPr algn="ctr">
              <a:lnSpc>
                <a:spcPts val="1500"/>
              </a:lnSpc>
            </a:pPr>
            <a:r>
              <a:rPr lang="en-US" sz="1500">
                <a:solidFill>
                  <a:srgbClr val="004AAD"/>
                </a:solidFill>
                <a:latin typeface="Montserrat Classic Bold"/>
              </a:rPr>
              <a:t>LESEGO PRECIOUS SEFIKE</a:t>
            </a:r>
          </a:p>
          <a:p>
            <a:pPr algn="ctr">
              <a:lnSpc>
                <a:spcPts val="1500"/>
              </a:lnSpc>
              <a:spcBef>
                <a:spcPct val="0"/>
              </a:spcBef>
            </a:pPr>
          </a:p>
        </p:txBody>
      </p:sp>
      <p:sp>
        <p:nvSpPr>
          <p:cNvPr name="TextBox 17" id="17"/>
          <p:cNvSpPr txBox="true"/>
          <p:nvPr/>
        </p:nvSpPr>
        <p:spPr>
          <a:xfrm rot="0">
            <a:off x="13779897" y="5602369"/>
            <a:ext cx="1815306" cy="209550"/>
          </a:xfrm>
          <a:prstGeom prst="rect">
            <a:avLst/>
          </a:prstGeom>
        </p:spPr>
        <p:txBody>
          <a:bodyPr anchor="t" rtlCol="false" tIns="0" lIns="0" bIns="0" rIns="0">
            <a:spAutoFit/>
          </a:bodyPr>
          <a:lstStyle/>
          <a:p>
            <a:pPr algn="ctr">
              <a:lnSpc>
                <a:spcPts val="1500"/>
              </a:lnSpc>
              <a:spcBef>
                <a:spcPct val="0"/>
              </a:spcBef>
            </a:pPr>
            <a:r>
              <a:rPr lang="en-US" sz="1500">
                <a:solidFill>
                  <a:srgbClr val="004AAD"/>
                </a:solidFill>
                <a:latin typeface="Montserrat Classic Bold"/>
              </a:rPr>
              <a:t>KGOPOTSO TLAKA</a:t>
            </a:r>
          </a:p>
        </p:txBody>
      </p:sp>
      <p:sp>
        <p:nvSpPr>
          <p:cNvPr name="TextBox 18" id="18"/>
          <p:cNvSpPr txBox="true"/>
          <p:nvPr/>
        </p:nvSpPr>
        <p:spPr>
          <a:xfrm rot="0">
            <a:off x="4746724" y="5602369"/>
            <a:ext cx="2469952" cy="209550"/>
          </a:xfrm>
          <a:prstGeom prst="rect">
            <a:avLst/>
          </a:prstGeom>
        </p:spPr>
        <p:txBody>
          <a:bodyPr anchor="t" rtlCol="false" tIns="0" lIns="0" bIns="0" rIns="0">
            <a:spAutoFit/>
          </a:bodyPr>
          <a:lstStyle/>
          <a:p>
            <a:pPr algn="ctr">
              <a:lnSpc>
                <a:spcPts val="1500"/>
              </a:lnSpc>
              <a:spcBef>
                <a:spcPct val="0"/>
              </a:spcBef>
            </a:pPr>
            <a:r>
              <a:rPr lang="en-US" sz="1500">
                <a:solidFill>
                  <a:srgbClr val="004AAD"/>
                </a:solidFill>
                <a:latin typeface="Montserrat Classic Bold"/>
              </a:rPr>
              <a:t>PHINDULO TSHIVHILINGE</a:t>
            </a:r>
          </a:p>
        </p:txBody>
      </p:sp>
      <p:sp>
        <p:nvSpPr>
          <p:cNvPr name="TextBox 19" id="19"/>
          <p:cNvSpPr txBox="true"/>
          <p:nvPr/>
        </p:nvSpPr>
        <p:spPr>
          <a:xfrm rot="0">
            <a:off x="13727192" y="9717169"/>
            <a:ext cx="1868011" cy="209550"/>
          </a:xfrm>
          <a:prstGeom prst="rect">
            <a:avLst/>
          </a:prstGeom>
        </p:spPr>
        <p:txBody>
          <a:bodyPr anchor="t" rtlCol="false" tIns="0" lIns="0" bIns="0" rIns="0">
            <a:spAutoFit/>
          </a:bodyPr>
          <a:lstStyle/>
          <a:p>
            <a:pPr algn="ctr">
              <a:lnSpc>
                <a:spcPts val="1500"/>
              </a:lnSpc>
              <a:spcBef>
                <a:spcPct val="0"/>
              </a:spcBef>
            </a:pPr>
            <a:r>
              <a:rPr lang="en-US" sz="1500">
                <a:solidFill>
                  <a:srgbClr val="004AAD"/>
                </a:solidFill>
                <a:latin typeface="Montserrat Classic Bold"/>
              </a:rPr>
              <a:t>EMMANUEL NKOSI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9986004" y="5507414"/>
            <a:ext cx="10884489" cy="8846121"/>
          </a:xfrm>
          <a:custGeom>
            <a:avLst/>
            <a:gdLst/>
            <a:ahLst/>
            <a:cxnLst/>
            <a:rect r="r" b="b" t="t" l="l"/>
            <a:pathLst>
              <a:path h="8846121" w="10884489">
                <a:moveTo>
                  <a:pt x="0" y="0"/>
                </a:moveTo>
                <a:lnTo>
                  <a:pt x="10884489" y="0"/>
                </a:lnTo>
                <a:lnTo>
                  <a:pt x="10884489" y="8846121"/>
                </a:lnTo>
                <a:lnTo>
                  <a:pt x="0" y="884612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30454" y="4131870"/>
            <a:ext cx="6240479" cy="1918947"/>
          </a:xfrm>
          <a:custGeom>
            <a:avLst/>
            <a:gdLst/>
            <a:ahLst/>
            <a:cxnLst/>
            <a:rect r="r" b="b" t="t" l="l"/>
            <a:pathLst>
              <a:path h="1918947" w="6240479">
                <a:moveTo>
                  <a:pt x="0" y="0"/>
                </a:moveTo>
                <a:lnTo>
                  <a:pt x="6240479" y="0"/>
                </a:lnTo>
                <a:lnTo>
                  <a:pt x="6240479" y="1918947"/>
                </a:lnTo>
                <a:lnTo>
                  <a:pt x="0" y="1918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339260" y="7126067"/>
            <a:ext cx="4641870" cy="2804407"/>
          </a:xfrm>
          <a:custGeom>
            <a:avLst/>
            <a:gdLst/>
            <a:ahLst/>
            <a:cxnLst/>
            <a:rect r="r" b="b" t="t" l="l"/>
            <a:pathLst>
              <a:path h="2804407" w="4641870">
                <a:moveTo>
                  <a:pt x="0" y="0"/>
                </a:moveTo>
                <a:lnTo>
                  <a:pt x="4641871" y="0"/>
                </a:lnTo>
                <a:lnTo>
                  <a:pt x="4641871" y="2804408"/>
                </a:lnTo>
                <a:lnTo>
                  <a:pt x="0" y="2804408"/>
                </a:lnTo>
                <a:lnTo>
                  <a:pt x="0" y="0"/>
                </a:lnTo>
                <a:close/>
              </a:path>
            </a:pathLst>
          </a:custGeom>
          <a:blipFill>
            <a:blip r:embed="rId6"/>
            <a:stretch>
              <a:fillRect l="0" t="-12117" r="0" b="-12117"/>
            </a:stretch>
          </a:blipFill>
        </p:spPr>
      </p:sp>
      <p:sp>
        <p:nvSpPr>
          <p:cNvPr name="Freeform 5" id="5"/>
          <p:cNvSpPr/>
          <p:nvPr/>
        </p:nvSpPr>
        <p:spPr>
          <a:xfrm flipH="false" flipV="false" rot="0">
            <a:off x="10330454" y="6201446"/>
            <a:ext cx="3947726" cy="3105665"/>
          </a:xfrm>
          <a:custGeom>
            <a:avLst/>
            <a:gdLst/>
            <a:ahLst/>
            <a:cxnLst/>
            <a:rect r="r" b="b" t="t" l="l"/>
            <a:pathLst>
              <a:path h="3105665" w="3947726">
                <a:moveTo>
                  <a:pt x="0" y="0"/>
                </a:moveTo>
                <a:lnTo>
                  <a:pt x="3947726" y="0"/>
                </a:lnTo>
                <a:lnTo>
                  <a:pt x="3947726" y="3105665"/>
                </a:lnTo>
                <a:lnTo>
                  <a:pt x="0" y="3105665"/>
                </a:lnTo>
                <a:lnTo>
                  <a:pt x="0" y="0"/>
                </a:lnTo>
                <a:close/>
              </a:path>
            </a:pathLst>
          </a:custGeom>
          <a:blipFill>
            <a:blip r:embed="rId7"/>
            <a:stretch>
              <a:fillRect l="0" t="-19332" r="0" b="-7781"/>
            </a:stretch>
          </a:blipFill>
        </p:spPr>
      </p:sp>
      <p:sp>
        <p:nvSpPr>
          <p:cNvPr name="Freeform 6" id="6"/>
          <p:cNvSpPr/>
          <p:nvPr/>
        </p:nvSpPr>
        <p:spPr>
          <a:xfrm flipH="false" flipV="false" rot="0">
            <a:off x="1683895" y="4437946"/>
            <a:ext cx="4941480" cy="2536797"/>
          </a:xfrm>
          <a:custGeom>
            <a:avLst/>
            <a:gdLst/>
            <a:ahLst/>
            <a:cxnLst/>
            <a:rect r="r" b="b" t="t" l="l"/>
            <a:pathLst>
              <a:path h="2536797" w="4941480">
                <a:moveTo>
                  <a:pt x="0" y="0"/>
                </a:moveTo>
                <a:lnTo>
                  <a:pt x="4941481" y="0"/>
                </a:lnTo>
                <a:lnTo>
                  <a:pt x="4941481" y="2536796"/>
                </a:lnTo>
                <a:lnTo>
                  <a:pt x="0" y="2536796"/>
                </a:lnTo>
                <a:lnTo>
                  <a:pt x="0" y="0"/>
                </a:lnTo>
                <a:close/>
              </a:path>
            </a:pathLst>
          </a:custGeom>
          <a:blipFill>
            <a:blip r:embed="rId8"/>
            <a:stretch>
              <a:fillRect l="0" t="-8298" r="0" b="-8298"/>
            </a:stretch>
          </a:blipFill>
        </p:spPr>
      </p:sp>
      <p:sp>
        <p:nvSpPr>
          <p:cNvPr name="TextBox 7" id="7"/>
          <p:cNvSpPr txBox="true"/>
          <p:nvPr/>
        </p:nvSpPr>
        <p:spPr>
          <a:xfrm rot="0">
            <a:off x="453580" y="463179"/>
            <a:ext cx="1783442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INTRODUCTION </a:t>
            </a:r>
          </a:p>
        </p:txBody>
      </p:sp>
      <p:sp>
        <p:nvSpPr>
          <p:cNvPr name="TextBox 8" id="8"/>
          <p:cNvSpPr txBox="true"/>
          <p:nvPr/>
        </p:nvSpPr>
        <p:spPr>
          <a:xfrm rot="0">
            <a:off x="367380" y="2704396"/>
            <a:ext cx="16360973" cy="809625"/>
          </a:xfrm>
          <a:prstGeom prst="rect">
            <a:avLst/>
          </a:prstGeom>
        </p:spPr>
        <p:txBody>
          <a:bodyPr anchor="t" rtlCol="false" tIns="0" lIns="0" bIns="0" rIns="0">
            <a:spAutoFit/>
          </a:bodyPr>
          <a:lstStyle/>
          <a:p>
            <a:pPr algn="ctr">
              <a:lnSpc>
                <a:spcPts val="6000"/>
              </a:lnSpc>
              <a:spcBef>
                <a:spcPct val="0"/>
              </a:spcBef>
            </a:pPr>
            <a:r>
              <a:rPr lang="en-US" sz="6000">
                <a:solidFill>
                  <a:srgbClr val="004AAD"/>
                </a:solidFill>
                <a:latin typeface="Montserrat Classic Bold"/>
              </a:rPr>
              <a:t>INTERNATIONAL STREAMING PLATFORMS</a:t>
            </a:r>
          </a:p>
        </p:txBody>
      </p:sp>
      <p:sp>
        <p:nvSpPr>
          <p:cNvPr name="Freeform 9" id="9"/>
          <p:cNvSpPr/>
          <p:nvPr/>
        </p:nvSpPr>
        <p:spPr>
          <a:xfrm flipH="false" flipV="false" rot="-1625759">
            <a:off x="-3077514" y="5143931"/>
            <a:ext cx="8899771" cy="7233086"/>
          </a:xfrm>
          <a:custGeom>
            <a:avLst/>
            <a:gdLst/>
            <a:ahLst/>
            <a:cxnLst/>
            <a:rect r="r" b="b" t="t" l="l"/>
            <a:pathLst>
              <a:path h="7233086" w="8899771">
                <a:moveTo>
                  <a:pt x="0" y="0"/>
                </a:moveTo>
                <a:lnTo>
                  <a:pt x="8899771" y="0"/>
                </a:lnTo>
                <a:lnTo>
                  <a:pt x="8899771" y="7233087"/>
                </a:lnTo>
                <a:lnTo>
                  <a:pt x="0" y="723308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13528649" y="-7802334"/>
            <a:ext cx="21731851" cy="17662068"/>
          </a:xfrm>
          <a:custGeom>
            <a:avLst/>
            <a:gdLst/>
            <a:ahLst/>
            <a:cxnLst/>
            <a:rect r="r" b="b" t="t" l="l"/>
            <a:pathLst>
              <a:path h="17662068" w="21731851">
                <a:moveTo>
                  <a:pt x="0" y="0"/>
                </a:moveTo>
                <a:lnTo>
                  <a:pt x="21731851" y="0"/>
                </a:lnTo>
                <a:lnTo>
                  <a:pt x="21731851" y="17662068"/>
                </a:lnTo>
                <a:lnTo>
                  <a:pt x="0" y="1766206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143350" y="3676921"/>
            <a:ext cx="5024795" cy="2468557"/>
          </a:xfrm>
          <a:custGeom>
            <a:avLst/>
            <a:gdLst/>
            <a:ahLst/>
            <a:cxnLst/>
            <a:rect r="r" b="b" t="t" l="l"/>
            <a:pathLst>
              <a:path h="2468557" w="5024795">
                <a:moveTo>
                  <a:pt x="0" y="0"/>
                </a:moveTo>
                <a:lnTo>
                  <a:pt x="5024795" y="0"/>
                </a:lnTo>
                <a:lnTo>
                  <a:pt x="5024795" y="2468557"/>
                </a:lnTo>
                <a:lnTo>
                  <a:pt x="0" y="2468557"/>
                </a:lnTo>
                <a:lnTo>
                  <a:pt x="0" y="0"/>
                </a:lnTo>
                <a:close/>
              </a:path>
            </a:pathLst>
          </a:custGeom>
          <a:blipFill>
            <a:blip r:embed="rId5"/>
            <a:stretch>
              <a:fillRect l="0" t="-38881" r="0" b="-13585"/>
            </a:stretch>
          </a:blipFill>
        </p:spPr>
      </p:sp>
      <p:sp>
        <p:nvSpPr>
          <p:cNvPr name="Freeform 4" id="4"/>
          <p:cNvSpPr/>
          <p:nvPr/>
        </p:nvSpPr>
        <p:spPr>
          <a:xfrm flipH="false" flipV="false" rot="0">
            <a:off x="3143350" y="6620264"/>
            <a:ext cx="6041845" cy="3147199"/>
          </a:xfrm>
          <a:custGeom>
            <a:avLst/>
            <a:gdLst/>
            <a:ahLst/>
            <a:cxnLst/>
            <a:rect r="r" b="b" t="t" l="l"/>
            <a:pathLst>
              <a:path h="3147199" w="6041845">
                <a:moveTo>
                  <a:pt x="0" y="0"/>
                </a:moveTo>
                <a:lnTo>
                  <a:pt x="6041846" y="0"/>
                </a:lnTo>
                <a:lnTo>
                  <a:pt x="6041846" y="3147200"/>
                </a:lnTo>
                <a:lnTo>
                  <a:pt x="0" y="3147200"/>
                </a:lnTo>
                <a:lnTo>
                  <a:pt x="0" y="0"/>
                </a:lnTo>
                <a:close/>
              </a:path>
            </a:pathLst>
          </a:custGeom>
          <a:blipFill>
            <a:blip r:embed="rId6"/>
            <a:stretch>
              <a:fillRect l="0" t="0" r="0" b="0"/>
            </a:stretch>
          </a:blipFill>
        </p:spPr>
      </p:sp>
      <p:sp>
        <p:nvSpPr>
          <p:cNvPr name="Freeform 5" id="5"/>
          <p:cNvSpPr/>
          <p:nvPr/>
        </p:nvSpPr>
        <p:spPr>
          <a:xfrm flipH="false" flipV="false" rot="0">
            <a:off x="8848204" y="3670088"/>
            <a:ext cx="4937592" cy="2020106"/>
          </a:xfrm>
          <a:custGeom>
            <a:avLst/>
            <a:gdLst/>
            <a:ahLst/>
            <a:cxnLst/>
            <a:rect r="r" b="b" t="t" l="l"/>
            <a:pathLst>
              <a:path h="2020106" w="4937592">
                <a:moveTo>
                  <a:pt x="0" y="0"/>
                </a:moveTo>
                <a:lnTo>
                  <a:pt x="4937592" y="0"/>
                </a:lnTo>
                <a:lnTo>
                  <a:pt x="4937592" y="2020106"/>
                </a:lnTo>
                <a:lnTo>
                  <a:pt x="0" y="2020106"/>
                </a:lnTo>
                <a:lnTo>
                  <a:pt x="0" y="0"/>
                </a:lnTo>
                <a:close/>
              </a:path>
            </a:pathLst>
          </a:custGeom>
          <a:blipFill>
            <a:blip r:embed="rId7"/>
            <a:stretch>
              <a:fillRect l="0" t="-19511" r="0" b="-17365"/>
            </a:stretch>
          </a:blipFill>
        </p:spPr>
      </p:sp>
      <p:sp>
        <p:nvSpPr>
          <p:cNvPr name="Freeform 6" id="6"/>
          <p:cNvSpPr/>
          <p:nvPr/>
        </p:nvSpPr>
        <p:spPr>
          <a:xfrm flipH="false" flipV="false" rot="0">
            <a:off x="10426710" y="5698190"/>
            <a:ext cx="4356781" cy="3880830"/>
          </a:xfrm>
          <a:custGeom>
            <a:avLst/>
            <a:gdLst/>
            <a:ahLst/>
            <a:cxnLst/>
            <a:rect r="r" b="b" t="t" l="l"/>
            <a:pathLst>
              <a:path h="3880830" w="4356781">
                <a:moveTo>
                  <a:pt x="0" y="0"/>
                </a:moveTo>
                <a:lnTo>
                  <a:pt x="4356781" y="0"/>
                </a:lnTo>
                <a:lnTo>
                  <a:pt x="4356781" y="3880830"/>
                </a:lnTo>
                <a:lnTo>
                  <a:pt x="0" y="3880830"/>
                </a:lnTo>
                <a:lnTo>
                  <a:pt x="0" y="0"/>
                </a:lnTo>
                <a:close/>
              </a:path>
            </a:pathLst>
          </a:custGeom>
          <a:blipFill>
            <a:blip r:embed="rId8"/>
            <a:stretch>
              <a:fillRect l="0" t="0" r="0" b="0"/>
            </a:stretch>
          </a:blipFill>
        </p:spPr>
      </p:sp>
      <p:sp>
        <p:nvSpPr>
          <p:cNvPr name="Freeform 7" id="7"/>
          <p:cNvSpPr/>
          <p:nvPr/>
        </p:nvSpPr>
        <p:spPr>
          <a:xfrm flipH="false" flipV="false" rot="-1625759">
            <a:off x="-6983661" y="2259120"/>
            <a:ext cx="12335428" cy="10025339"/>
          </a:xfrm>
          <a:custGeom>
            <a:avLst/>
            <a:gdLst/>
            <a:ahLst/>
            <a:cxnLst/>
            <a:rect r="r" b="b" t="t" l="l"/>
            <a:pathLst>
              <a:path h="10025339" w="12335428">
                <a:moveTo>
                  <a:pt x="0" y="0"/>
                </a:moveTo>
                <a:lnTo>
                  <a:pt x="12335429" y="0"/>
                </a:lnTo>
                <a:lnTo>
                  <a:pt x="12335429" y="10025339"/>
                </a:lnTo>
                <a:lnTo>
                  <a:pt x="0" y="1002533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15750" y="2209792"/>
            <a:ext cx="10897046" cy="530225"/>
          </a:xfrm>
          <a:prstGeom prst="rect">
            <a:avLst/>
          </a:prstGeom>
        </p:spPr>
        <p:txBody>
          <a:bodyPr anchor="t" rtlCol="false" tIns="0" lIns="0" bIns="0" rIns="0">
            <a:spAutoFit/>
          </a:bodyPr>
          <a:lstStyle/>
          <a:p>
            <a:pPr algn="ctr">
              <a:lnSpc>
                <a:spcPts val="3999"/>
              </a:lnSpc>
              <a:spcBef>
                <a:spcPct val="0"/>
              </a:spcBef>
            </a:pPr>
            <a:r>
              <a:rPr lang="en-US" sz="3999">
                <a:solidFill>
                  <a:srgbClr val="004AAD"/>
                </a:solidFill>
                <a:latin typeface="Montserrat Classic Bold"/>
              </a:rPr>
              <a:t>SOUTH AFRICAN STREAMING PLATFORMS</a:t>
            </a:r>
          </a:p>
        </p:txBody>
      </p:sp>
      <p:sp>
        <p:nvSpPr>
          <p:cNvPr name="TextBox 9" id="9"/>
          <p:cNvSpPr txBox="true"/>
          <p:nvPr/>
        </p:nvSpPr>
        <p:spPr>
          <a:xfrm rot="0">
            <a:off x="715750" y="504825"/>
            <a:ext cx="1783442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INTRODUCTION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66807">
            <a:off x="960332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9172" y="4652421"/>
            <a:ext cx="7895755" cy="3174285"/>
          </a:xfrm>
          <a:custGeom>
            <a:avLst/>
            <a:gdLst/>
            <a:ahLst/>
            <a:cxnLst/>
            <a:rect r="r" b="b" t="t" l="l"/>
            <a:pathLst>
              <a:path h="3174285" w="7895755">
                <a:moveTo>
                  <a:pt x="0" y="0"/>
                </a:moveTo>
                <a:lnTo>
                  <a:pt x="7895755" y="0"/>
                </a:lnTo>
                <a:lnTo>
                  <a:pt x="7895755" y="3174285"/>
                </a:lnTo>
                <a:lnTo>
                  <a:pt x="0" y="3174285"/>
                </a:lnTo>
                <a:lnTo>
                  <a:pt x="0" y="0"/>
                </a:lnTo>
                <a:close/>
              </a:path>
            </a:pathLst>
          </a:custGeom>
          <a:blipFill>
            <a:blip r:embed="rId4"/>
            <a:stretch>
              <a:fillRect l="-3311" t="0" r="-3311" b="0"/>
            </a:stretch>
          </a:blipFill>
        </p:spPr>
      </p:sp>
      <p:sp>
        <p:nvSpPr>
          <p:cNvPr name="Freeform 4" id="4"/>
          <p:cNvSpPr/>
          <p:nvPr/>
        </p:nvSpPr>
        <p:spPr>
          <a:xfrm flipH="false" flipV="false" rot="0">
            <a:off x="10387893" y="3877758"/>
            <a:ext cx="5029317" cy="5029317"/>
          </a:xfrm>
          <a:custGeom>
            <a:avLst/>
            <a:gdLst/>
            <a:ahLst/>
            <a:cxnLst/>
            <a:rect r="r" b="b" t="t" l="l"/>
            <a:pathLst>
              <a:path h="5029317" w="5029317">
                <a:moveTo>
                  <a:pt x="0" y="0"/>
                </a:moveTo>
                <a:lnTo>
                  <a:pt x="5029317" y="0"/>
                </a:lnTo>
                <a:lnTo>
                  <a:pt x="5029317" y="5029317"/>
                </a:lnTo>
                <a:lnTo>
                  <a:pt x="0" y="5029317"/>
                </a:lnTo>
                <a:lnTo>
                  <a:pt x="0" y="0"/>
                </a:lnTo>
                <a:close/>
              </a:path>
            </a:pathLst>
          </a:custGeom>
          <a:blipFill>
            <a:blip r:embed="rId5"/>
            <a:stretch>
              <a:fillRect l="0" t="0" r="0" b="0"/>
            </a:stretch>
          </a:blipFill>
        </p:spPr>
      </p:sp>
      <p:sp>
        <p:nvSpPr>
          <p:cNvPr name="Freeform 5" id="5"/>
          <p:cNvSpPr/>
          <p:nvPr/>
        </p:nvSpPr>
        <p:spPr>
          <a:xfrm flipH="true" flipV="false" rot="8243363">
            <a:off x="-5034647" y="6516726"/>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29172" y="1419167"/>
            <a:ext cx="7294811" cy="1209675"/>
          </a:xfrm>
          <a:prstGeom prst="rect">
            <a:avLst/>
          </a:prstGeom>
        </p:spPr>
        <p:txBody>
          <a:bodyPr anchor="t" rtlCol="false" tIns="0" lIns="0" bIns="0" rIns="0">
            <a:spAutoFit/>
          </a:bodyPr>
          <a:lstStyle/>
          <a:p>
            <a:pPr algn="ctr">
              <a:lnSpc>
                <a:spcPts val="9000"/>
              </a:lnSpc>
              <a:spcBef>
                <a:spcPct val="0"/>
              </a:spcBef>
            </a:pPr>
            <a:r>
              <a:rPr lang="en-US" sz="9000">
                <a:solidFill>
                  <a:srgbClr val="004AAD"/>
                </a:solidFill>
                <a:latin typeface="Montserrat Classic Bold"/>
              </a:rPr>
              <a:t>CLIENT: VIU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48401">
            <a:off x="-3782330" y="4497736"/>
            <a:ext cx="9622061" cy="7820111"/>
          </a:xfrm>
          <a:custGeom>
            <a:avLst/>
            <a:gdLst/>
            <a:ahLst/>
            <a:cxnLst/>
            <a:rect r="r" b="b" t="t" l="l"/>
            <a:pathLst>
              <a:path h="7820111" w="9622061">
                <a:moveTo>
                  <a:pt x="9622060" y="0"/>
                </a:moveTo>
                <a:lnTo>
                  <a:pt x="0" y="0"/>
                </a:lnTo>
                <a:lnTo>
                  <a:pt x="0" y="7820111"/>
                </a:lnTo>
                <a:lnTo>
                  <a:pt x="9622060" y="7820111"/>
                </a:lnTo>
                <a:lnTo>
                  <a:pt x="96220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003986" y="3484364"/>
            <a:ext cx="6760790" cy="5555967"/>
          </a:xfrm>
          <a:custGeom>
            <a:avLst/>
            <a:gdLst/>
            <a:ahLst/>
            <a:cxnLst/>
            <a:rect r="r" b="b" t="t" l="l"/>
            <a:pathLst>
              <a:path h="5555967" w="6760790">
                <a:moveTo>
                  <a:pt x="0" y="0"/>
                </a:moveTo>
                <a:lnTo>
                  <a:pt x="6760789" y="0"/>
                </a:lnTo>
                <a:lnTo>
                  <a:pt x="6760789" y="5555967"/>
                </a:lnTo>
                <a:lnTo>
                  <a:pt x="0" y="5555967"/>
                </a:lnTo>
                <a:lnTo>
                  <a:pt x="0" y="0"/>
                </a:lnTo>
                <a:close/>
              </a:path>
            </a:pathLst>
          </a:custGeom>
          <a:blipFill>
            <a:blip r:embed="rId5"/>
            <a:stretch>
              <a:fillRect l="0" t="-1210" r="0" b="-11850"/>
            </a:stretch>
          </a:blipFill>
        </p:spPr>
      </p:sp>
      <p:sp>
        <p:nvSpPr>
          <p:cNvPr name="Freeform 4" id="4"/>
          <p:cNvSpPr/>
          <p:nvPr/>
        </p:nvSpPr>
        <p:spPr>
          <a:xfrm flipH="true" flipV="true" rot="8243363">
            <a:off x="12395011" y="-2222388"/>
            <a:ext cx="10182731" cy="8275783"/>
          </a:xfrm>
          <a:custGeom>
            <a:avLst/>
            <a:gdLst/>
            <a:ahLst/>
            <a:cxnLst/>
            <a:rect r="r" b="b" t="t" l="l"/>
            <a:pathLst>
              <a:path h="8275783" w="10182731">
                <a:moveTo>
                  <a:pt x="10182730" y="8275783"/>
                </a:moveTo>
                <a:lnTo>
                  <a:pt x="0" y="8275783"/>
                </a:lnTo>
                <a:lnTo>
                  <a:pt x="0" y="0"/>
                </a:lnTo>
                <a:lnTo>
                  <a:pt x="10182730" y="0"/>
                </a:lnTo>
                <a:lnTo>
                  <a:pt x="10182730" y="8275783"/>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190625"/>
            <a:ext cx="7294811" cy="1209675"/>
          </a:xfrm>
          <a:prstGeom prst="rect">
            <a:avLst/>
          </a:prstGeom>
        </p:spPr>
        <p:txBody>
          <a:bodyPr anchor="t" rtlCol="false" tIns="0" lIns="0" bIns="0" rIns="0">
            <a:spAutoFit/>
          </a:bodyPr>
          <a:lstStyle/>
          <a:p>
            <a:pPr algn="ctr">
              <a:lnSpc>
                <a:spcPts val="9000"/>
              </a:lnSpc>
              <a:spcBef>
                <a:spcPct val="0"/>
              </a:spcBef>
            </a:pPr>
            <a:r>
              <a:rPr lang="en-US" sz="9000">
                <a:solidFill>
                  <a:srgbClr val="004AAD"/>
                </a:solidFill>
                <a:latin typeface="Montserrat Classic Bold"/>
              </a:rPr>
              <a:t>CLIENT: VIU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6849187" y="-6796731"/>
            <a:ext cx="14502141" cy="11786285"/>
          </a:xfrm>
          <a:custGeom>
            <a:avLst/>
            <a:gdLst/>
            <a:ahLst/>
            <a:cxnLst/>
            <a:rect r="r" b="b" t="t" l="l"/>
            <a:pathLst>
              <a:path h="11786285" w="14502141">
                <a:moveTo>
                  <a:pt x="14502141" y="0"/>
                </a:moveTo>
                <a:lnTo>
                  <a:pt x="0" y="0"/>
                </a:lnTo>
                <a:lnTo>
                  <a:pt x="0" y="11786285"/>
                </a:lnTo>
                <a:lnTo>
                  <a:pt x="14502141" y="11786285"/>
                </a:lnTo>
                <a:lnTo>
                  <a:pt x="1450214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8243363">
            <a:off x="8876588" y="3653910"/>
            <a:ext cx="14502141" cy="11786285"/>
          </a:xfrm>
          <a:custGeom>
            <a:avLst/>
            <a:gdLst/>
            <a:ahLst/>
            <a:cxnLst/>
            <a:rect r="r" b="b" t="t" l="l"/>
            <a:pathLst>
              <a:path h="11786285" w="14502141">
                <a:moveTo>
                  <a:pt x="14502141" y="11786285"/>
                </a:moveTo>
                <a:lnTo>
                  <a:pt x="0" y="11786285"/>
                </a:lnTo>
                <a:lnTo>
                  <a:pt x="0" y="0"/>
                </a:lnTo>
                <a:lnTo>
                  <a:pt x="14502141" y="0"/>
                </a:lnTo>
                <a:lnTo>
                  <a:pt x="14502141" y="11786285"/>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4080644"/>
            <a:ext cx="10065040" cy="5806730"/>
          </a:xfrm>
          <a:custGeom>
            <a:avLst/>
            <a:gdLst/>
            <a:ahLst/>
            <a:cxnLst/>
            <a:rect r="r" b="b" t="t" l="l"/>
            <a:pathLst>
              <a:path h="5806730" w="10065040">
                <a:moveTo>
                  <a:pt x="0" y="0"/>
                </a:moveTo>
                <a:lnTo>
                  <a:pt x="10065040" y="0"/>
                </a:lnTo>
                <a:lnTo>
                  <a:pt x="10065040" y="5806729"/>
                </a:lnTo>
                <a:lnTo>
                  <a:pt x="0" y="5806729"/>
                </a:lnTo>
                <a:lnTo>
                  <a:pt x="0" y="0"/>
                </a:lnTo>
                <a:close/>
              </a:path>
            </a:pathLst>
          </a:custGeom>
          <a:blipFill>
            <a:blip r:embed="rId4"/>
            <a:stretch>
              <a:fillRect l="0" t="-1769" r="0" b="-1769"/>
            </a:stretch>
          </a:blipFill>
        </p:spPr>
      </p:sp>
      <p:sp>
        <p:nvSpPr>
          <p:cNvPr name="TextBox 5" id="5"/>
          <p:cNvSpPr txBox="true"/>
          <p:nvPr/>
        </p:nvSpPr>
        <p:spPr>
          <a:xfrm rot="0">
            <a:off x="0" y="1419167"/>
            <a:ext cx="16362069" cy="1209675"/>
          </a:xfrm>
          <a:prstGeom prst="rect">
            <a:avLst/>
          </a:prstGeom>
        </p:spPr>
        <p:txBody>
          <a:bodyPr anchor="t" rtlCol="false" tIns="0" lIns="0" bIns="0" rIns="0">
            <a:spAutoFit/>
          </a:bodyPr>
          <a:lstStyle/>
          <a:p>
            <a:pPr algn="ctr">
              <a:lnSpc>
                <a:spcPts val="9000"/>
              </a:lnSpc>
              <a:spcBef>
                <a:spcPct val="0"/>
              </a:spcBef>
            </a:pPr>
            <a:r>
              <a:rPr lang="en-US" sz="9000">
                <a:solidFill>
                  <a:srgbClr val="004AAD"/>
                </a:solidFill>
                <a:latin typeface="Montserrat Classic Bold"/>
              </a:rPr>
              <a:t>SOLUTION CONSTRUCTION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DAFoWTmzPFQ</dc:identifier>
  <dcterms:modified xsi:type="dcterms:W3CDTF">2011-08-01T06:04:30Z</dcterms:modified>
  <cp:revision>1</cp:revision>
  <dc:title>2301FTDS_TeamGM1#AutoInsights</dc:title>
</cp:coreProperties>
</file>